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325" r:id="rId4"/>
    <p:sldId id="269" r:id="rId5"/>
    <p:sldId id="327" r:id="rId6"/>
    <p:sldId id="303" r:id="rId7"/>
    <p:sldId id="270" r:id="rId8"/>
    <p:sldId id="354" r:id="rId9"/>
    <p:sldId id="271" r:id="rId10"/>
    <p:sldId id="300" r:id="rId11"/>
    <p:sldId id="378" r:id="rId12"/>
    <p:sldId id="380" r:id="rId13"/>
    <p:sldId id="279" r:id="rId14"/>
    <p:sldId id="377" r:id="rId15"/>
    <p:sldId id="352" r:id="rId16"/>
    <p:sldId id="298" r:id="rId17"/>
    <p:sldId id="335" r:id="rId18"/>
    <p:sldId id="338" r:id="rId19"/>
    <p:sldId id="339" r:id="rId20"/>
    <p:sldId id="321" r:id="rId21"/>
    <p:sldId id="299" r:id="rId22"/>
    <p:sldId id="353" r:id="rId23"/>
    <p:sldId id="313" r:id="rId24"/>
    <p:sldId id="314" r:id="rId25"/>
    <p:sldId id="315" r:id="rId26"/>
    <p:sldId id="316" r:id="rId27"/>
    <p:sldId id="332" r:id="rId28"/>
    <p:sldId id="333" r:id="rId29"/>
    <p:sldId id="266" r:id="rId30"/>
    <p:sldId id="374" r:id="rId31"/>
    <p:sldId id="340" r:id="rId32"/>
    <p:sldId id="379" r:id="rId33"/>
    <p:sldId id="368" r:id="rId34"/>
    <p:sldId id="341" r:id="rId35"/>
    <p:sldId id="317" r:id="rId36"/>
    <p:sldId id="364" r:id="rId37"/>
    <p:sldId id="365" r:id="rId38"/>
    <p:sldId id="319" r:id="rId39"/>
    <p:sldId id="362" r:id="rId40"/>
    <p:sldId id="376" r:id="rId41"/>
  </p:sldIdLst>
  <p:sldSz cx="9144000" cy="5145088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-274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BABE-916E-4AAD-B057-5389DC7DF64C}" type="datetimeFigureOut">
              <a:rPr lang="nb-NO" smtClean="0"/>
              <a:t>15.11.2018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1A9E-9E56-4094-AB2E-3DD200DFCB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6580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</a:t>
            </a:r>
            <a:r>
              <a:rPr lang="nb-NO" baseline="0" dirty="0"/>
              <a:t> forbindelse med</a:t>
            </a:r>
            <a:r>
              <a:rPr lang="nb-NO" dirty="0"/>
              <a:t> gjennomføringen</a:t>
            </a:r>
            <a:r>
              <a:rPr lang="nb-NO" baseline="0" dirty="0"/>
              <a:t> av barnetråkkregistrering i Indre Laksevåg kom det frem at ungdommene på Holen skole ønsket seg et sted å henge/oppholde seg. I samarbeid med Barnas byrom gjennomførte vi medvirkningsprosesser som førte til, som kortfilmen beskriver, en plass der ungdom kunne oppholde seg. Sebastian i denne filmen er en av flere ungdommer som deltok i workshops, på befaring og i diskusjoner om innhold.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0905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områdesatsingens verktøykasse. Koordinatorene jobber i hovedsak på systemnivå for å få mest mulig effekt ut av arbeidet. Koordineringsrollen/samordningsrollen er særdeles viktig.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0504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er et poeng at politikerne eier dette arbeidet og følger nøye med i utviklingen i områdene.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6524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denne turen på </a:t>
            </a:r>
            <a:r>
              <a:rPr lang="nb-NO" dirty="0" err="1"/>
              <a:t>Løvstien</a:t>
            </a:r>
            <a:r>
              <a:rPr lang="nb-NO" dirty="0"/>
              <a:t> fikk deltakerne førstehåndskunnskap om bygging og drift av </a:t>
            </a:r>
            <a:r>
              <a:rPr lang="nb-NO" dirty="0" err="1"/>
              <a:t>Løvstien</a:t>
            </a:r>
            <a:r>
              <a:rPr lang="nb-NO" dirty="0"/>
              <a:t>. Det er kommunen som har bidratt med kasser til planter og nyttevekster i </a:t>
            </a:r>
            <a:r>
              <a:rPr lang="nb-NO" dirty="0" err="1"/>
              <a:t>Solheimsgaten</a:t>
            </a:r>
            <a:r>
              <a:rPr lang="nb-NO" dirty="0"/>
              <a:t>. </a:t>
            </a:r>
            <a:r>
              <a:rPr lang="nb-NO" dirty="0" err="1"/>
              <a:t>Solheimsgaten</a:t>
            </a:r>
            <a:r>
              <a:rPr lang="nb-NO" dirty="0"/>
              <a:t> Vel har tatt på seg å følge opp disse </a:t>
            </a:r>
            <a:r>
              <a:rPr lang="nb-NO" dirty="0" err="1"/>
              <a:t>plantekassene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077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eksempler på innendørs aktiviteter. Det er etablert et godt samarbeid med alle bibliotekene i områdene, i tillegg til Hovedbiblioteket. Arrangementet er tenkt å treffe alle som bor i området og ikke bare de som har elever på skolen.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92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Sommer på Løvstakken er blitt en årlig tradisjon og områdesatsingen støtter opp om dette med blant annet tilskuddsmidler. Løvstakken idrettslag gjør en kjempejobb i dette arbeidet og samarbeider ofte med </a:t>
            </a:r>
            <a:r>
              <a:rPr lang="nb-NO" dirty="0" err="1"/>
              <a:t>Puddefjorden</a:t>
            </a:r>
            <a:r>
              <a:rPr lang="nb-NO" dirty="0"/>
              <a:t> </a:t>
            </a:r>
            <a:r>
              <a:rPr lang="nb-NO" dirty="0" err="1"/>
              <a:t>kaiakklubb</a:t>
            </a:r>
            <a:r>
              <a:rPr lang="nb-NO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365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Syv lokale foreninger deltar i Frivillighetsløftet i Ytre Arna. Dette er et organisasjonsutviklingsprosjekt, hvor kommunen sammen med eksterne veiledere hjelper foreningene til å bli enda bedre på å engasjere frivillige og medlemmer til sine aktiviteter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1593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Før-bilde: Ytre Arna har hatt en del problemer med gjengroing, forsøpling, nedslitte uteområder og mange nyanser av grått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274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Etter-bilde: Oppgradert skolevei, omfattende rydding av boss og vegetasjon og kunstnerisk utsmykking</a:t>
            </a:r>
          </a:p>
          <a:p>
            <a:endParaRPr lang="nb-NO" baseline="0" dirty="0"/>
          </a:p>
          <a:p>
            <a:r>
              <a:rPr lang="nb-NO" baseline="0" dirty="0"/>
              <a:t>Teksten i bildet er en av målsetningene til områdesatsingen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9232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Pågående prosjekt: Oppgradering av utebelysning rundt Ytre Arna sentrum, blant annet på fasadene til Kulturhuset Sentrum. Byggestart er forventet før jul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97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er utarbeidet en egen sluttrapport og en ekstern evaluering av </a:t>
            </a:r>
            <a:r>
              <a:rPr lang="nb-NO" dirty="0" err="1"/>
              <a:t>Asplan</a:t>
            </a:r>
            <a:r>
              <a:rPr lang="nb-NO" dirty="0"/>
              <a:t> </a:t>
            </a:r>
            <a:r>
              <a:rPr lang="nb-NO" dirty="0" err="1"/>
              <a:t>Viak</a:t>
            </a:r>
            <a:r>
              <a:rPr lang="nb-NO" dirty="0"/>
              <a:t> på denne satsingen. Dette arbeidet er kjennetegnet av en ganske omfattende byutviklingsgrep, samt arbeid knyttet til sosial og kulturell utvikling i området.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3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 lite utvalg</a:t>
            </a:r>
            <a:r>
              <a:rPr lang="nb-NO" baseline="0" dirty="0"/>
              <a:t> av aktiviteter som har vokst frem i forbindelse med områdesatsingen i Indre Laksevåg. Gnisten møte- og forsamlingslokale kom på plass i 2014 og er blitt en god møteplass for mange. Her arrangeres flere aktiviteter for barn og voksne gjennom hele uken.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8519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Opprusting av lekeplasser og møteplasser har vært en viktig prioritering.</a:t>
            </a:r>
          </a:p>
          <a:p>
            <a:endParaRPr lang="nb-NO" dirty="0"/>
          </a:p>
          <a:p>
            <a:r>
              <a:rPr lang="nb-NO" dirty="0"/>
              <a:t>Film om </a:t>
            </a:r>
            <a:r>
              <a:rPr lang="nb-NO" dirty="0" err="1"/>
              <a:t>Sætreparken</a:t>
            </a:r>
            <a:r>
              <a:rPr lang="nb-NO" dirty="0"/>
              <a:t> i Ytre Arna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655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35E87-A341-4225-94BA-4DC43A706CBD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819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nb-NO" altLang="nb-NO" dirty="0">
                <a:cs typeface="Arial" charset="0"/>
              </a:rPr>
              <a:t>Registreringen er en måte å sikre barn og unges interesser og behov i sitt nærområdet. 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nb-NO" altLang="nb-NO" dirty="0">
                <a:cs typeface="Arial" charset="0"/>
              </a:rPr>
              <a:t>Barnetråkkregistreringen vil være viktige innspill i arbeid med private og offentlige planprosesser og konsekvensutredninger.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nb-NO" altLang="nb-NO" dirty="0"/>
              <a:t>Det er et samarbeidsprosjekt mellom planetaten, områdesatsing og skolen.  </a:t>
            </a: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nb-NO" altLang="nb-NO" dirty="0"/>
              <a:t>Barnas representant orienteres om barnetråkkregistreringen.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900" dirty="0">
                <a:solidFill>
                  <a:srgbClr val="000000"/>
                </a:solidFill>
              </a:rPr>
              <a:t>Å få frem barn og unges egen stemme i nærmiljøet.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nb-NO" sz="900" dirty="0">
                <a:solidFill>
                  <a:srgbClr val="000000"/>
                </a:solidFill>
              </a:rPr>
              <a:t>Viktige </a:t>
            </a:r>
            <a:r>
              <a:rPr lang="nb-NO" altLang="nb-NO" sz="900" kern="1400" dirty="0">
                <a:solidFill>
                  <a:srgbClr val="000000"/>
                </a:solidFill>
              </a:rPr>
              <a:t>problemstillinger</a:t>
            </a:r>
            <a:r>
              <a:rPr lang="nb-NO" altLang="nb-NO" sz="900" dirty="0">
                <a:solidFill>
                  <a:srgbClr val="000000"/>
                </a:solidFill>
              </a:rPr>
              <a:t> blir spilt inn til rett fagetat, </a:t>
            </a:r>
            <a:r>
              <a:rPr lang="nb-NO" altLang="nb-NO" sz="900" dirty="0" err="1">
                <a:solidFill>
                  <a:srgbClr val="000000"/>
                </a:solidFill>
              </a:rPr>
              <a:t>f.eks</a:t>
            </a:r>
            <a:r>
              <a:rPr lang="nb-NO" altLang="nb-NO" sz="900" dirty="0">
                <a:solidFill>
                  <a:srgbClr val="000000"/>
                </a:solidFill>
              </a:rPr>
              <a:t> Områdesatsingen, Bymiljøavdelinga, Plan- og bygningsetaten  m.fl.</a:t>
            </a:r>
          </a:p>
          <a:p>
            <a:pPr eaLnBrk="1" hangingPunct="1">
              <a:lnSpc>
                <a:spcPct val="120000"/>
              </a:lnSpc>
            </a:pPr>
            <a:r>
              <a:rPr lang="nb-NO" altLang="nb-NO" sz="900" dirty="0">
                <a:solidFill>
                  <a:srgbClr val="000000"/>
                </a:solidFill>
              </a:rPr>
              <a:t>Den planfaglige vurderingen skal være til hjelp for eventuelle tiltak som kan gjøres i området. Og gjøre det lettere for private og offentlige aktører å ta hensyn til dette i enkeltprosjekter eller utviklingsprosesser.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900" dirty="0">
                <a:solidFill>
                  <a:srgbClr val="000000"/>
                </a:solidFill>
              </a:rPr>
              <a:t>Registrering blir et viktig grunnlag i kommunens daglige drift og forvaltning av byens uteområder.</a:t>
            </a:r>
          </a:p>
          <a:p>
            <a:pPr eaLnBrk="1" hangingPunct="1">
              <a:lnSpc>
                <a:spcPct val="80000"/>
              </a:lnSpc>
            </a:pPr>
            <a:r>
              <a:rPr lang="nb-NO" altLang="nb-NO" sz="900" dirty="0">
                <a:solidFill>
                  <a:srgbClr val="000000"/>
                </a:solidFill>
              </a:rPr>
              <a:t>Registreringen blir et sentralt kunnskapsgrunnlag for innretningen på en eventuell områdesatsing.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sz="900" dirty="0">
                <a:solidFill>
                  <a:srgbClr val="000000"/>
                </a:solidFill>
              </a:rPr>
              <a:t>Rapporten gjøres tilgjengelig på kommunens nettsider.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8866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Dag 1: tegne inn skolevei, steder de liker </a:t>
            </a:r>
            <a:r>
              <a:rPr lang="nb-NO" dirty="0" err="1"/>
              <a:t>osv</a:t>
            </a:r>
            <a:r>
              <a:rPr lang="nb-NO" dirty="0"/>
              <a:t>, ta bilder av markeringene sine</a:t>
            </a:r>
          </a:p>
          <a:p>
            <a:r>
              <a:rPr lang="nb-NO" dirty="0"/>
              <a:t>Dag 2: prioritere markeringene i gruppene og lime inn bilder av dem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984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C14D-0687-49A8-B6DC-C6AC098EA90D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0706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Liker å oppholde seg: </a:t>
            </a:r>
          </a:p>
          <a:p>
            <a:r>
              <a:rPr lang="nb-NO" dirty="0"/>
              <a:t>Vestkanten (iskanten og vannkanten,</a:t>
            </a:r>
            <a:r>
              <a:rPr lang="nb-NO" baseline="0" dirty="0"/>
              <a:t> bowling, </a:t>
            </a:r>
            <a:r>
              <a:rPr lang="nb-NO" baseline="0" dirty="0" err="1"/>
              <a:t>McD</a:t>
            </a:r>
            <a:r>
              <a:rPr lang="nb-NO" baseline="0" dirty="0"/>
              <a:t>)</a:t>
            </a:r>
            <a:endParaRPr lang="nb-NO" dirty="0"/>
          </a:p>
          <a:p>
            <a:r>
              <a:rPr lang="nb-NO" dirty="0" err="1"/>
              <a:t>Vadmyrahallen</a:t>
            </a:r>
            <a:r>
              <a:rPr lang="nb-NO" dirty="0"/>
              <a:t> og </a:t>
            </a:r>
            <a:r>
              <a:rPr lang="nb-NO" dirty="0" err="1"/>
              <a:t>Vadmyrabanen</a:t>
            </a:r>
            <a:endParaRPr lang="nb-NO" dirty="0"/>
          </a:p>
          <a:p>
            <a:r>
              <a:rPr lang="nb-NO" dirty="0" err="1"/>
              <a:t>Storavannet</a:t>
            </a:r>
            <a:r>
              <a:rPr lang="nb-NO" baseline="0" dirty="0"/>
              <a:t> </a:t>
            </a:r>
          </a:p>
          <a:p>
            <a:endParaRPr lang="nb-NO" baseline="0" dirty="0"/>
          </a:p>
          <a:p>
            <a:r>
              <a:rPr lang="nb-NO" baseline="0" dirty="0"/>
              <a:t>Forbedring og skummelt: </a:t>
            </a:r>
          </a:p>
          <a:p>
            <a:r>
              <a:rPr lang="nb-NO" baseline="0" dirty="0"/>
              <a:t>lekeplassene i borettslagene</a:t>
            </a:r>
          </a:p>
          <a:p>
            <a:r>
              <a:rPr lang="nb-NO" dirty="0"/>
              <a:t>Boss rundt skoler, </a:t>
            </a:r>
            <a:r>
              <a:rPr lang="nb-NO" dirty="0" err="1"/>
              <a:t>storavatnet</a:t>
            </a:r>
            <a:endParaRPr lang="nb-NO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Utrygge og</a:t>
            </a:r>
            <a:r>
              <a:rPr lang="nb-NO" baseline="0" dirty="0"/>
              <a:t> skumle snarveier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mye busker, kratt og trær </a:t>
            </a:r>
            <a:endParaRPr lang="nb-NO" dirty="0"/>
          </a:p>
          <a:p>
            <a:r>
              <a:rPr lang="nb-NO" baseline="0" dirty="0"/>
              <a:t>Trafikkfarlige veier</a:t>
            </a:r>
          </a:p>
          <a:p>
            <a:r>
              <a:rPr lang="nb-NO" baseline="0" dirty="0"/>
              <a:t>Mer tilrettelagte steder å være for ungdom</a:t>
            </a:r>
          </a:p>
          <a:p>
            <a:r>
              <a:rPr lang="nb-NO" baseline="0" dirty="0"/>
              <a:t>Badeplasser – sandstrand</a:t>
            </a:r>
          </a:p>
          <a:p>
            <a:r>
              <a:rPr lang="nb-NO" baseline="0" dirty="0"/>
              <a:t>Trampoliner!</a:t>
            </a:r>
          </a:p>
          <a:p>
            <a:r>
              <a:rPr lang="nb-NO" baseline="0" dirty="0"/>
              <a:t>Denne rapporten vil bli retningsgivende for arbeidet til områdesatsingen. Det er noen konkrete områder som har fått mange markeringer: </a:t>
            </a:r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A2885-2FB3-447E-84A6-CDECC93DAE0B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270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35E87-A341-4225-94BA-4DC43A706CBD}" type="slidenum">
              <a:rPr lang="nb-NO" smtClean="0"/>
              <a:pPr>
                <a:defRPr/>
              </a:pPr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2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35E87-A341-4225-94BA-4DC43A706CBD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90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418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viser at man har valgt en tematisk tilnærming til arbeidet.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2686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4011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0186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632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888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Tema som har vært gjenstand for evalueringen:</a:t>
            </a:r>
          </a:p>
          <a:p>
            <a:endParaRPr lang="nb-NO" dirty="0"/>
          </a:p>
          <a:p>
            <a:r>
              <a:rPr lang="nb-NO" dirty="0"/>
              <a:t>Sosiale og kulturelle tiltak.</a:t>
            </a:r>
          </a:p>
          <a:p>
            <a:endParaRPr lang="nb-NO" dirty="0"/>
          </a:p>
          <a:p>
            <a:r>
              <a:rPr lang="nb-NO" dirty="0"/>
              <a:t>Fysiske tiltak (Grønt og trafikk)</a:t>
            </a:r>
          </a:p>
          <a:p>
            <a:endParaRPr lang="nb-NO" dirty="0"/>
          </a:p>
          <a:p>
            <a:r>
              <a:rPr lang="nb-NO" dirty="0"/>
              <a:t>Utbyggingsavtaler og rekkefølgekrav.</a:t>
            </a:r>
          </a:p>
          <a:p>
            <a:endParaRPr lang="nb-NO" dirty="0"/>
          </a:p>
          <a:p>
            <a:r>
              <a:rPr lang="nb-NO" dirty="0"/>
              <a:t>Privat finansiering/ spleiselag kommunen og private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32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Damsgårdssundet</a:t>
            </a:r>
            <a:r>
              <a:rPr lang="nb-NO" dirty="0"/>
              <a:t> var et område preget av forfallen industri og mye forurenset grunn. I 2016 kom endelig broen </a:t>
            </a:r>
            <a:r>
              <a:rPr lang="nb-NO" dirty="0" err="1"/>
              <a:t>Småpudden</a:t>
            </a:r>
            <a:r>
              <a:rPr lang="nb-NO" dirty="0"/>
              <a:t> på plass, og perspektivet her er nå helt annerledes.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845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Slik så det ut i dette området når vi markerte </a:t>
            </a:r>
            <a:r>
              <a:rPr lang="nb-NO" dirty="0" err="1"/>
              <a:t>Småpudden</a:t>
            </a:r>
            <a:r>
              <a:rPr lang="nb-NO" dirty="0"/>
              <a:t>. Her ser vi ny bebyggelse og flere byggeprosjekter pågår nå.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340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Broen har markert et skille og både gående og syklende krysser broen daglig. Bysiden har nå lett tilgang til Løvstakken og innbyggerne på </a:t>
            </a:r>
            <a:r>
              <a:rPr lang="nb-NO" dirty="0" err="1"/>
              <a:t>Damsgårdssiden</a:t>
            </a:r>
            <a:r>
              <a:rPr lang="nb-NO" dirty="0"/>
              <a:t> kan gå trafikksikkert til byen.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1668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bakteppe for de prioriteringene byrådet og bystyret gjør. Vi er opptatt av hvordan goder og byrder fordeles i befolkningen. Dette gir jo ikke et riktig bilde av hvordan folk opplever egen velferd…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404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en barnetråkkregistrering som var gjort ved Ny </a:t>
            </a:r>
            <a:r>
              <a:rPr lang="nb-NO" dirty="0" err="1"/>
              <a:t>Krohnborg</a:t>
            </a:r>
            <a:r>
              <a:rPr lang="nb-NO" dirty="0"/>
              <a:t> skole. Barnetråkk er den metoden vi bruker for å bli kjent med barn og unges opplevelser av eget nærmiljø, herunder skolevei. Dette vil nok Cecilie si mer om i sitt innlegg.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736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2003079" y="3456043"/>
            <a:ext cx="5137842" cy="180049"/>
          </a:xfrm>
        </p:spPr>
        <p:txBody>
          <a:bodyPr lIns="0" tIns="0" rIns="0" bIns="0" anchor="b">
            <a:spAutoFit/>
          </a:bodyPr>
          <a:lstStyle>
            <a:lvl1pPr algn="ctr">
              <a:defRPr sz="13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627510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15.11.2018</a:t>
            </a:fld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00" y="584554"/>
            <a:ext cx="1854000" cy="2309508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 dirty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</p:spTree>
    <p:extLst>
      <p:ext uri="{BB962C8B-B14F-4D97-AF65-F5344CB8AC3E}">
        <p14:creationId xmlns:p14="http://schemas.microsoft.com/office/powerpoint/2010/main" val="3652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16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78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/>
          </p:nvPr>
        </p:nvSpPr>
        <p:spPr>
          <a:xfrm>
            <a:off x="6286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511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58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4" y="4615777"/>
            <a:ext cx="935447" cy="352844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2003079" y="3007340"/>
            <a:ext cx="5137842" cy="720197"/>
          </a:xfrm>
        </p:spPr>
        <p:txBody>
          <a:bodyPr/>
          <a:lstStyle/>
          <a:p>
            <a:r>
              <a:rPr lang="nb-NO" dirty="0"/>
              <a:t>Barn og unges opplevelser av sitt nærmiljø 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>Mary </a:t>
            </a:r>
            <a:r>
              <a:rPr lang="nb-NO" dirty="0" err="1"/>
              <a:t>økland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cecilie</a:t>
            </a:r>
            <a:r>
              <a:rPr lang="nb-NO" dirty="0"/>
              <a:t> </a:t>
            </a:r>
            <a:r>
              <a:rPr lang="nb-NO" dirty="0" err="1"/>
              <a:t>krohn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2003079" y="4159337"/>
            <a:ext cx="5137842" cy="200055"/>
          </a:xfrm>
        </p:spPr>
        <p:txBody>
          <a:bodyPr/>
          <a:lstStyle/>
          <a:p>
            <a:r>
              <a:rPr lang="nb-NO" dirty="0"/>
              <a:t>16.11.2018</a:t>
            </a:r>
          </a:p>
        </p:txBody>
      </p:sp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tel 1"/>
          <p:cNvSpPr>
            <a:spLocks noGrp="1"/>
          </p:cNvSpPr>
          <p:nvPr>
            <p:ph type="title"/>
          </p:nvPr>
        </p:nvSpPr>
        <p:spPr>
          <a:xfrm>
            <a:off x="698501" y="746214"/>
            <a:ext cx="3957637" cy="828104"/>
          </a:xfrm>
        </p:spPr>
        <p:txBody>
          <a:bodyPr/>
          <a:lstStyle/>
          <a:p>
            <a:r>
              <a:rPr lang="nb-NO" altLang="nb-NO" b="1" dirty="0"/>
              <a:t>Levekår og velferd</a:t>
            </a:r>
            <a:r>
              <a:rPr lang="nb-NO" altLang="nb-NO" dirty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8108" y="1373533"/>
            <a:ext cx="3957637" cy="3087053"/>
          </a:xfrm>
        </p:spPr>
        <p:txBody>
          <a:bodyPr/>
          <a:lstStyle/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Levekår definert gjennom objektive målbare indikatorer </a:t>
            </a:r>
            <a:r>
              <a:rPr lang="nb-NO" dirty="0">
                <a:sym typeface="Wingdings" panose="05000000000000000000" pitchFamily="2" charset="2"/>
              </a:rPr>
              <a:t></a:t>
            </a:r>
            <a:endParaRPr lang="nb-NO" dirty="0"/>
          </a:p>
          <a:p>
            <a:pPr marL="0" indent="0">
              <a:buFontTx/>
              <a:buNone/>
              <a:defRPr/>
            </a:pPr>
            <a:r>
              <a:rPr lang="nb-NO" dirty="0"/>
              <a:t> 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51205" name="TekstSylinder 1"/>
          <p:cNvSpPr txBox="1">
            <a:spLocks noChangeArrowheads="1"/>
          </p:cNvSpPr>
          <p:nvPr/>
        </p:nvSpPr>
        <p:spPr bwMode="auto">
          <a:xfrm>
            <a:off x="4641851" y="649942"/>
            <a:ext cx="3849753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Inntekt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Barnefattigdom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Sosialhjelp til unge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Barnevernstiltak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Barneflytting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Lav utdanning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Uførepensjon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Kommunalt tildelte boliger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Kriminalitet</a:t>
            </a:r>
          </a:p>
          <a:p>
            <a:pPr marL="342900" indent="-34290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Dødelighet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nb-NO" altLang="nb-NO" sz="20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u="sng" dirty="0">
                <a:solidFill>
                  <a:schemeClr val="tx2"/>
                </a:solidFill>
                <a:latin typeface="Arial" charset="0"/>
              </a:rPr>
              <a:t>Andre:</a:t>
            </a:r>
          </a:p>
          <a:p>
            <a:pPr marL="285750" indent="-28575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Sykefravær</a:t>
            </a:r>
          </a:p>
          <a:p>
            <a:pPr marL="285750" indent="-28575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Tannhelse</a:t>
            </a:r>
          </a:p>
          <a:p>
            <a:pPr marL="285750" indent="-28575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Sosialt nettverk</a:t>
            </a:r>
          </a:p>
          <a:p>
            <a:pPr marL="285750" indent="-28575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Språkvansker</a:t>
            </a:r>
          </a:p>
          <a:p>
            <a:pPr marL="285750" indent="-28575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Leseferdighete</a:t>
            </a:r>
            <a:r>
              <a:rPr lang="nb-NO" altLang="nb-NO" sz="2000" dirty="0">
                <a:solidFill>
                  <a:schemeClr val="tx2"/>
                </a:solidFill>
                <a:latin typeface="Arial" charset="0"/>
              </a:rPr>
              <a:t>r</a:t>
            </a:r>
          </a:p>
          <a:p>
            <a:pPr marL="285750" indent="-285750">
              <a:lnSpc>
                <a:spcPct val="80000"/>
              </a:lnSpc>
              <a:spcBef>
                <a:spcPct val="0"/>
              </a:spcBef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Frafall videregående skole</a:t>
            </a: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BSBI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457950" y="4807669"/>
            <a:ext cx="2026174" cy="95859"/>
          </a:xfrm>
        </p:spPr>
        <p:txBody>
          <a:bodyPr/>
          <a:lstStyle/>
          <a:p>
            <a:fld id="{9ECDDF27-DF38-48EF-82C3-50BA22C3EC8F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128820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4000" b="1"/>
              <a:t>Perspektiv</a:t>
            </a:r>
            <a:r>
              <a:rPr lang="nb-NO" altLang="nb-NO" sz="4000"/>
              <a:t>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nb-NO" altLang="nb-NO" sz="2800" dirty="0">
              <a:latin typeface="+mj-lt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altLang="nb-NO" sz="1900" dirty="0">
                <a:latin typeface="+mj-lt"/>
              </a:rPr>
              <a:t>Levekår defineres ofte som objektive betingelser for velferd, de ressurser et menneske trenger for å realisere ”Det gode liv”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altLang="nb-NO" sz="1900" dirty="0">
              <a:latin typeface="+mj-lt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altLang="nb-NO" sz="1900" dirty="0">
                <a:latin typeface="+mj-lt"/>
              </a:rPr>
              <a:t>Ressurser + Arenaer  = ”Det gode liv”</a:t>
            </a:r>
          </a:p>
          <a:p>
            <a:pPr marL="0" indent="0">
              <a:buNone/>
              <a:defRPr/>
            </a:pPr>
            <a:r>
              <a:rPr lang="nb-NO" altLang="nb-NO" sz="1900" dirty="0">
                <a:latin typeface="+mj-lt"/>
              </a:rPr>
              <a:t/>
            </a:r>
            <a:br>
              <a:rPr lang="nb-NO" altLang="nb-NO" sz="1900" dirty="0">
                <a:latin typeface="+mj-lt"/>
              </a:rPr>
            </a:br>
            <a:r>
              <a:rPr lang="nb-NO" altLang="nb-NO" sz="1900" dirty="0">
                <a:latin typeface="+mj-lt"/>
              </a:rPr>
              <a:t>Lokalsamfunn og bomiljø påvirker opplevelsen av </a:t>
            </a:r>
            <a:r>
              <a:rPr lang="nb-NO" altLang="nb-NO" sz="1900" dirty="0"/>
              <a:t>”Det gode liv”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nb-NO" altLang="nb-NO" sz="2800" dirty="0">
              <a:latin typeface="Book Antiqua" pitchFamily="18" charset="0"/>
            </a:endParaRPr>
          </a:p>
        </p:txBody>
      </p:sp>
      <p:sp>
        <p:nvSpPr>
          <p:cNvPr id="29699" name="Plassholder for bunntekst 1"/>
          <p:cNvSpPr>
            <a:spLocks noGrp="1"/>
          </p:cNvSpPr>
          <p:nvPr>
            <p:ph type="ftr" sz="quarter" idx="429496729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 dirty="0">
                <a:cs typeface="Arial" charset="0"/>
              </a:rPr>
              <a:t>BSBI</a:t>
            </a:r>
          </a:p>
        </p:txBody>
      </p:sp>
    </p:spTree>
    <p:extLst>
      <p:ext uri="{BB962C8B-B14F-4D97-AF65-F5344CB8AC3E}">
        <p14:creationId xmlns:p14="http://schemas.microsoft.com/office/powerpoint/2010/main" val="1305962262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57AEF3E2-39E8-4B9E-9018-8AE3EEA7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039" y="309424"/>
            <a:ext cx="7010238" cy="828104"/>
          </a:xfrm>
        </p:spPr>
        <p:txBody>
          <a:bodyPr/>
          <a:lstStyle/>
          <a:p>
            <a:r>
              <a:rPr lang="nb-NO" altLang="nb-NO" dirty="0"/>
              <a:t>Kjennetegn ved områdesatsing: Medvirkning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BA74AF86-B457-4886-8E13-486EB1ED7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0"/>
          <a:stretch/>
        </p:blipFill>
        <p:spPr>
          <a:xfrm>
            <a:off x="609576" y="942753"/>
            <a:ext cx="7729300" cy="369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1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624263" y="4863594"/>
            <a:ext cx="4891087" cy="1384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A187FC4-4583-4B2C-ADB0-A76E2BD40BFF}" type="slidenum">
              <a:rPr lang="en-US" altLang="nb-NO" sz="900" smtClean="0"/>
              <a:pPr algn="r">
                <a:spcBef>
                  <a:spcPct val="0"/>
                </a:spcBef>
                <a:buFontTx/>
                <a:buNone/>
              </a:pPr>
              <a:t>13</a:t>
            </a:fld>
            <a:endParaRPr lang="en-US" altLang="nb-NO" sz="900" dirty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Barnetråkkregistrering i området:</a:t>
            </a:r>
          </a:p>
        </p:txBody>
      </p:sp>
      <p:pic>
        <p:nvPicPr>
          <p:cNvPr id="52228" name="Picture 4" descr="barnetråkkkart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4620" y="1180058"/>
            <a:ext cx="3098800" cy="3546478"/>
          </a:xfrm>
        </p:spPr>
      </p:pic>
    </p:spTree>
    <p:extLst>
      <p:ext uri="{BB962C8B-B14F-4D97-AF65-F5344CB8AC3E}">
        <p14:creationId xmlns:p14="http://schemas.microsoft.com/office/powerpoint/2010/main" val="2536752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Ungdomsperspektivet: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Artikkelen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hentet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sz="1400" dirty="0"/>
              <a:t>“Community development Journal” </a:t>
            </a:r>
            <a:r>
              <a:rPr lang="en-US" sz="1400" dirty="0" err="1"/>
              <a:t>mai</a:t>
            </a:r>
            <a:r>
              <a:rPr lang="en-US" sz="1400" dirty="0"/>
              <a:t> 2018. (Oxford academic)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sz="1600" dirty="0"/>
              <a:t>Negotiating obstacles in the making of a parkour site at </a:t>
            </a:r>
            <a:r>
              <a:rPr lang="en-US" sz="1600" dirty="0" err="1"/>
              <a:t>Leitet</a:t>
            </a:r>
            <a:r>
              <a:rPr lang="en-US" sz="1600" dirty="0"/>
              <a:t> – </a:t>
            </a:r>
            <a:br>
              <a:rPr lang="en-US" sz="1600" dirty="0"/>
            </a:br>
            <a:r>
              <a:rPr lang="en-US" sz="1600" dirty="0"/>
              <a:t>children and young people’s participation in area development”.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Nordgreen, Økland, </a:t>
            </a:r>
            <a:r>
              <a:rPr lang="en-US" sz="1600" dirty="0" err="1"/>
              <a:t>Henriksbø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Therkildsen </a:t>
            </a:r>
            <a:r>
              <a:rPr lang="en-US" sz="1600" dirty="0" err="1"/>
              <a:t>Sudmann</a:t>
            </a:r>
            <a:r>
              <a:rPr lang="en-US" sz="1600" dirty="0"/>
              <a:t>.</a:t>
            </a:r>
            <a:endParaRPr lang="nb-NO" sz="1600" dirty="0"/>
          </a:p>
        </p:txBody>
      </p:sp>
      <p:pic>
        <p:nvPicPr>
          <p:cNvPr id="7" name="Plassholder for innhold 3" descr="https://lh4.googleusercontent.com/5VrLjQo9HKSYnd4Lj0CoQt6YhExXtwVD7GLvilqMmr8_getHnCBdD3kuFGG9Mys-CZMP3y3Bvu8u2CZ9dCnijxoRap3vhS8ygga9lijjjDfwCmUEDuMRUwuHvC5r0XUQm-6Fnro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44" y="1261730"/>
            <a:ext cx="2339893" cy="31499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ktangel 7"/>
          <p:cNvSpPr/>
          <p:nvPr/>
        </p:nvSpPr>
        <p:spPr>
          <a:xfrm>
            <a:off x="1282995" y="4376520"/>
            <a:ext cx="297281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Kilde</a:t>
            </a:r>
            <a:r>
              <a:rPr lang="en-US" i="1" dirty="0"/>
              <a:t>: Roger Hart’s Ladder of children’s participation (Hart, 1992)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4013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8BEB0BAB-0BE4-411B-B0A9-49FCBCB8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Parkour</a:t>
            </a:r>
            <a:r>
              <a:rPr lang="nb-NO" dirty="0"/>
              <a:t> i Indre Laksevåg </a:t>
            </a:r>
          </a:p>
        </p:txBody>
      </p:sp>
      <p:pic>
        <p:nvPicPr>
          <p:cNvPr id="4" name="Picture 2" descr="C:\Users\ft185\AppData\Local\Microsoft\Windows\Temporary Internet Files\Content.Outlook\62NK7KN7\Åpning av Leitet 014.JPG">
            <a:extLst>
              <a:ext uri="{FF2B5EF4-FFF2-40B4-BE49-F238E27FC236}">
                <a16:creationId xmlns:a16="http://schemas.microsoft.com/office/drawing/2014/main" xmlns="" id="{36180168-229A-4CDB-A276-029A3E796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18" y="1370013"/>
            <a:ext cx="4572964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58445B6-06EE-4FE5-A76D-01438F42ADCE}"/>
              </a:ext>
            </a:extLst>
          </p:cNvPr>
          <p:cNvSpPr txBox="1">
            <a:spLocks noChangeArrowheads="1"/>
          </p:cNvSpPr>
          <p:nvPr/>
        </p:nvSpPr>
        <p:spPr>
          <a:xfrm>
            <a:off x="3624263" y="4863594"/>
            <a:ext cx="4891087" cy="1384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defTabSz="6858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defTabSz="6858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defTabSz="6858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defTabSz="6858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A187FC4-4583-4B2C-ADB0-A76E2BD40BFF}" type="slidenum">
              <a:rPr lang="en-US" altLang="nb-NO" sz="900" smtClean="0"/>
              <a:pPr algn="r">
                <a:spcBef>
                  <a:spcPct val="0"/>
                </a:spcBef>
                <a:buFontTx/>
                <a:buNone/>
              </a:pPr>
              <a:t>15</a:t>
            </a:fld>
            <a:endParaRPr lang="en-US" altLang="nb-NO" sz="900" dirty="0"/>
          </a:p>
        </p:txBody>
      </p:sp>
    </p:spTree>
    <p:extLst>
      <p:ext uri="{BB962C8B-B14F-4D97-AF65-F5344CB8AC3E}">
        <p14:creationId xmlns:p14="http://schemas.microsoft.com/office/powerpoint/2010/main" val="995580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jobber vi i områdene?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180058"/>
            <a:ext cx="7886700" cy="3042700"/>
          </a:xfrm>
        </p:spPr>
        <p:txBody>
          <a:bodyPr/>
          <a:lstStyle/>
          <a:p>
            <a:r>
              <a:rPr lang="nb-NO" dirty="0"/>
              <a:t>Opprettelse av koordinatorstillinger</a:t>
            </a:r>
          </a:p>
          <a:p>
            <a:r>
              <a:rPr lang="nb-NO" dirty="0"/>
              <a:t>Workshops</a:t>
            </a:r>
          </a:p>
          <a:p>
            <a:r>
              <a:rPr lang="nb-NO" dirty="0"/>
              <a:t>Befaringer</a:t>
            </a:r>
          </a:p>
          <a:p>
            <a:r>
              <a:rPr lang="nb-NO" dirty="0"/>
              <a:t>Folkemøter</a:t>
            </a:r>
          </a:p>
          <a:p>
            <a:r>
              <a:rPr lang="nb-NO" dirty="0"/>
              <a:t>Dialog og samtaler</a:t>
            </a:r>
          </a:p>
          <a:p>
            <a:r>
              <a:rPr lang="nb-NO" dirty="0"/>
              <a:t>Innbyggerundersøkelser</a:t>
            </a:r>
          </a:p>
          <a:p>
            <a:r>
              <a:rPr lang="nb-NO" dirty="0"/>
              <a:t>Oppmøte/ tilstedeværelse på arrangementer</a:t>
            </a:r>
          </a:p>
          <a:p>
            <a:r>
              <a:rPr lang="nb-NO" dirty="0"/>
              <a:t>Medvirkning på arrangementer</a:t>
            </a:r>
          </a:p>
          <a:p>
            <a:r>
              <a:rPr lang="nb-NO" dirty="0"/>
              <a:t>Koordineringsoppgaver </a:t>
            </a:r>
          </a:p>
          <a:p>
            <a:endParaRPr lang="nb-NO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1008D9C-D38B-4710-A94E-22FCD2846A85}"/>
              </a:ext>
            </a:extLst>
          </p:cNvPr>
          <p:cNvSpPr txBox="1">
            <a:spLocks noChangeArrowheads="1"/>
          </p:cNvSpPr>
          <p:nvPr/>
        </p:nvSpPr>
        <p:spPr>
          <a:xfrm>
            <a:off x="3624263" y="4863594"/>
            <a:ext cx="4891087" cy="1384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742950" indent="-285750" algn="l" defTabSz="6858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143000" indent="-228600" algn="l" defTabSz="6858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600200" indent="-228600" algn="l" defTabSz="6858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057400" indent="-228600" algn="l" defTabSz="6858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5146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9718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4290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886200" indent="-22860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6A187FC4-4583-4B2C-ADB0-A76E2BD40BFF}" type="slidenum">
              <a:rPr lang="en-US" altLang="nb-NO" sz="900" smtClean="0"/>
              <a:pPr algn="r">
                <a:spcBef>
                  <a:spcPct val="0"/>
                </a:spcBef>
                <a:buFontTx/>
                <a:buNone/>
              </a:pPr>
              <a:t>16</a:t>
            </a:fld>
            <a:endParaRPr lang="en-US" altLang="nb-NO" sz="900" dirty="0"/>
          </a:p>
        </p:txBody>
      </p:sp>
    </p:spTree>
    <p:extLst>
      <p:ext uri="{BB962C8B-B14F-4D97-AF65-F5344CB8AC3E}">
        <p14:creationId xmlns:p14="http://schemas.microsoft.com/office/powerpoint/2010/main" val="3828068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xmlns="" id="{FFFBE73E-53C9-4D39-A0E1-9B0EF7F6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99" y="1282148"/>
            <a:ext cx="5591893" cy="3659690"/>
          </a:xfrm>
          <a:prstGeom prst="rect">
            <a:avLst/>
          </a:prstGeom>
        </p:spPr>
      </p:pic>
      <p:sp>
        <p:nvSpPr>
          <p:cNvPr id="9" name="Tittel 8">
            <a:extLst>
              <a:ext uri="{FF2B5EF4-FFF2-40B4-BE49-F238E27FC236}">
                <a16:creationId xmlns:a16="http://schemas.microsoft.com/office/drawing/2014/main" xmlns="" id="{134FFA07-BC96-481F-A1EE-26437D6A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51954"/>
            <a:ext cx="7997899" cy="828104"/>
          </a:xfrm>
        </p:spPr>
        <p:txBody>
          <a:bodyPr/>
          <a:lstStyle/>
          <a:p>
            <a:r>
              <a:rPr lang="nb-NO" dirty="0"/>
              <a:t>Organisering av områdesatsingen i Bergen kommune:</a:t>
            </a:r>
          </a:p>
        </p:txBody>
      </p:sp>
    </p:spTree>
    <p:extLst>
      <p:ext uri="{BB962C8B-B14F-4D97-AF65-F5344CB8AC3E}">
        <p14:creationId xmlns:p14="http://schemas.microsoft.com/office/powerpoint/2010/main" val="314725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tel 1"/>
          <p:cNvSpPr>
            <a:spLocks noGrp="1"/>
          </p:cNvSpPr>
          <p:nvPr>
            <p:ph type="title"/>
          </p:nvPr>
        </p:nvSpPr>
        <p:spPr>
          <a:xfrm>
            <a:off x="837282" y="609722"/>
            <a:ext cx="7678068" cy="532135"/>
          </a:xfrm>
        </p:spPr>
        <p:txBody>
          <a:bodyPr/>
          <a:lstStyle/>
          <a:p>
            <a:r>
              <a:rPr lang="nb-NO" dirty="0"/>
              <a:t> Eksempler på aktiviteter</a:t>
            </a:r>
            <a:br>
              <a:rPr lang="nb-NO" dirty="0"/>
            </a:br>
            <a:endParaRPr lang="nb-NO" dirty="0"/>
          </a:p>
        </p:txBody>
      </p:sp>
      <p:pic>
        <p:nvPicPr>
          <p:cNvPr id="21506" name="Picture 2" descr="\\adm.bgo\BK\Felles\Byraadsavdelingene\Byrådsavdeling for sosial bolig og områdesatsing\Felles\Områdesatsing\Løvstimasjoen med Rune Hesjedal som guide Bilde Mary Øk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852" y="1278153"/>
            <a:ext cx="1604836" cy="285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\\adm.bgo\BK\Felles\Byraadsavdelingene\Byrådsavdeling for sosial bolig og områdesatsing\Felles\Områdesatsing\årstad\bilder plantekasser\plantekasser på Danmarksplas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6263" y="1275989"/>
            <a:ext cx="4759276" cy="285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xmlns="" id="{0B52CC0C-6136-41CD-8194-C91A6372D2B6}"/>
              </a:ext>
            </a:extLst>
          </p:cNvPr>
          <p:cNvSpPr txBox="1">
            <a:spLocks/>
          </p:cNvSpPr>
          <p:nvPr/>
        </p:nvSpPr>
        <p:spPr>
          <a:xfrm>
            <a:off x="1268461" y="4003231"/>
            <a:ext cx="7678068" cy="2577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 </a:t>
            </a:r>
            <a:br>
              <a:rPr lang="nb-NO" dirty="0"/>
            </a:br>
            <a:r>
              <a:rPr lang="nb-NO" sz="1600" dirty="0"/>
              <a:t>Guidet tur på </a:t>
            </a:r>
            <a:r>
              <a:rPr lang="nb-NO" sz="1600" dirty="0" err="1"/>
              <a:t>Løvstien</a:t>
            </a:r>
            <a:r>
              <a:rPr lang="nb-NO" sz="1600" dirty="0"/>
              <a:t> og planteglede i </a:t>
            </a:r>
            <a:r>
              <a:rPr lang="nb-NO" sz="1600" dirty="0" err="1"/>
              <a:t>Solheimsgaten</a:t>
            </a:r>
            <a:r>
              <a:rPr lang="nb-NO" sz="1600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1290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Nærmiljøarrangementer</a:t>
            </a:r>
          </a:p>
        </p:txBody>
      </p:sp>
      <p:pic>
        <p:nvPicPr>
          <p:cNvPr id="1026" name="Picture 2" descr="C:\Users\ft185\AppData\Local\Microsoft\Windows\Temporary Internet Files\Content.Outlook\007NBRHU\Resized_20180607_171914_1084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48" y="1263191"/>
            <a:ext cx="3249274" cy="32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t185\AppData\Local\Microsoft\Windows\Temporary Internet Files\Content.Outlook\007NBRHU\Resized_20180607_180640_688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0" y="1263191"/>
            <a:ext cx="3249274" cy="325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6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32635" y="409835"/>
            <a:ext cx="5148643" cy="697748"/>
          </a:xfrm>
        </p:spPr>
        <p:txBody>
          <a:bodyPr/>
          <a:lstStyle/>
          <a:p>
            <a:r>
              <a:rPr lang="nb-NO" dirty="0"/>
              <a:t>Disposisjon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90541" y="1526146"/>
            <a:ext cx="5995115" cy="2654915"/>
          </a:xfrm>
        </p:spPr>
        <p:txBody>
          <a:bodyPr/>
          <a:lstStyle/>
          <a:p>
            <a:pPr algn="l"/>
            <a:endParaRPr lang="nb-NO" dirty="0"/>
          </a:p>
          <a:p>
            <a:pPr algn="l"/>
            <a:endParaRPr lang="nb-NO" dirty="0"/>
          </a:p>
          <a:p>
            <a:pPr marL="342900" indent="-342900" algn="l">
              <a:buFont typeface="+mj-lt"/>
              <a:buAutoNum type="arabicPeriod"/>
            </a:pPr>
            <a:r>
              <a:rPr lang="nb-NO" dirty="0"/>
              <a:t>Områdesatsing som metode i å utvikle gode nærmiljø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dirty="0"/>
              <a:t>Områdesatsingens organisering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dirty="0"/>
              <a:t>Medvirkning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dirty="0"/>
              <a:t>Noen eksempler fra andre satsingsområder 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dirty="0"/>
              <a:t>Loddefjord og Olsvik: Status 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dirty="0"/>
              <a:t>Viktige funn i barnetråkk i Loddefjordområdet</a:t>
            </a:r>
          </a:p>
          <a:p>
            <a:pPr marL="342900" indent="-342900" algn="l">
              <a:buFont typeface="+mj-lt"/>
              <a:buAutoNum type="arabicPeriod"/>
            </a:pPr>
            <a:r>
              <a:rPr lang="nb-NO" dirty="0"/>
              <a:t>Refleksjoner om hva som fremmer og hemmer trivsel</a:t>
            </a:r>
          </a:p>
          <a:p>
            <a:pPr algn="l"/>
            <a:endParaRPr lang="nb-NO" dirty="0"/>
          </a:p>
          <a:p>
            <a:pPr algn="l"/>
            <a:endParaRPr lang="nb-NO" dirty="0"/>
          </a:p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0415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Sommer på Løvstakken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BSBI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20</a:t>
            </a:fld>
            <a:endParaRPr lang="nb-NO"/>
          </a:p>
        </p:txBody>
      </p:sp>
      <p:pic>
        <p:nvPicPr>
          <p:cNvPr id="1026" name="Picture 2" descr="C:\Users\ft185\AppData\Local\Microsoft\Windows\Temporary Internet Files\Content.Outlook\62NK7KN7\mms_img693578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5" y="1363402"/>
            <a:ext cx="2286000" cy="30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t185\AppData\Local\Microsoft\Windows\Temporary Internet Files\Content.Outlook\62NK7KN7\mms_img-819508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528" y="2867281"/>
            <a:ext cx="1116619" cy="14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t185\AppData\Local\Microsoft\Windows\Temporary Internet Files\Content.Outlook\62NK7KN7\Fløyen.j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63" y="1342098"/>
            <a:ext cx="1985103" cy="14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t185\AppData\Local\Microsoft\Windows\Temporary Internet Files\Content.Outlook\62NK7KN7\Kajakk.j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163" y="2867281"/>
            <a:ext cx="1985103" cy="14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t185\AppData\Local\Microsoft\Windows\Temporary Internet Files\Content.Outlook\62NK7KN7\Uke 1.j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0" y="1364704"/>
            <a:ext cx="1673348" cy="12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0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mrådesatsing Ytre Arna sitt bilete.">
            <a:extLst>
              <a:ext uri="{FF2B5EF4-FFF2-40B4-BE49-F238E27FC236}">
                <a16:creationId xmlns:a16="http://schemas.microsoft.com/office/drawing/2014/main" xmlns="" id="{3152C1F8-9FB5-4EEE-9699-C63B36C61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02" b="5375"/>
          <a:stretch/>
        </p:blipFill>
        <p:spPr bwMode="auto">
          <a:xfrm>
            <a:off x="20" y="10"/>
            <a:ext cx="9143980" cy="51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08055" y="2445488"/>
            <a:ext cx="3149895" cy="2597174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err="1">
                <a:solidFill>
                  <a:srgbClr val="FFC000"/>
                </a:solidFill>
              </a:rPr>
              <a:t>Frivillighetsløftet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i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Ytre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Arna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028950" y="4768733"/>
            <a:ext cx="3086100" cy="2739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BSBI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457950" y="4768733"/>
            <a:ext cx="2057400" cy="2739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9ECDDF27-DF38-48EF-82C3-50BA22C3EC8F}" type="slidenum">
              <a:rPr lang="en-US">
                <a:solidFill>
                  <a:srgbClr val="FFFFFF"/>
                </a:solidFill>
              </a:rPr>
              <a:pPr defTabSz="457200"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75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2BA97F3-1627-483E-A31C-91EE9977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11CF6CD0-33D4-40B7-A4D9-F1504643F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xmlns="" id="{FCB6086E-D6B0-40EF-A593-87666695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BSBI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xmlns="" id="{A32DA771-653E-4866-BBF8-FA8FCFBE9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\\filadm03\felles\Byraadsavdelingene\Byrådsavdeling for sosial bolig og områdesatsing\Felles\Områdesatsing\Ytre Arna\Bilder\Bilder frå mobil\20130103_142238.jpg">
            <a:extLst>
              <a:ext uri="{FF2B5EF4-FFF2-40B4-BE49-F238E27FC236}">
                <a16:creationId xmlns:a16="http://schemas.microsoft.com/office/drawing/2014/main" xmlns="" id="{855B47A3-8043-4FCB-A3E1-33176888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693" y="-18031"/>
            <a:ext cx="9239693" cy="519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090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filadm03\felles\Byraadsavdelingene\Byrådsavdeling for sosial bolig og områdesatsing\Felles\Områdesatsing\Ytre Arna\Bilder\Bildekarusell\mur3.JPG">
            <a:extLst>
              <a:ext uri="{FF2B5EF4-FFF2-40B4-BE49-F238E27FC236}">
                <a16:creationId xmlns:a16="http://schemas.microsoft.com/office/drawing/2014/main" xmlns="" id="{7D282400-885C-43F0-B9FC-FE2E4760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0185" y="-477267"/>
            <a:ext cx="9614251" cy="56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43331" y="2786825"/>
            <a:ext cx="2699334" cy="828104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</a:rPr>
              <a:t>«Et attraktivt, trygt og fargerikt Ytre Arna»</a:t>
            </a:r>
          </a:p>
        </p:txBody>
      </p:sp>
      <p:sp>
        <p:nvSpPr>
          <p:cNvPr id="8" name="Plassholder for lysbildenummer 4">
            <a:extLst>
              <a:ext uri="{FF2B5EF4-FFF2-40B4-BE49-F238E27FC236}">
                <a16:creationId xmlns:a16="http://schemas.microsoft.com/office/drawing/2014/main" xmlns="" id="{C1ADF671-5E3F-49E1-AF89-CFFA259D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</p:spPr>
        <p:txBody>
          <a:bodyPr/>
          <a:lstStyle/>
          <a:p>
            <a:fld id="{9ECDDF27-DF38-48EF-82C3-50BA22C3EC8F}" type="slidenum">
              <a:rPr lang="nb-NO" sz="900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nb-NO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47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619C60C-BEC4-48B7-B95F-F11B76EC6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1436" y="1"/>
            <a:ext cx="9623606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b-NO" sz="3200" dirty="0">
                <a:solidFill>
                  <a:schemeClr val="bg1"/>
                </a:solidFill>
                <a:latin typeface="Calibri" panose="020F0502020204030204" pitchFamily="34" charset="0"/>
              </a:rPr>
              <a:t>Belysningsprosjekt</a:t>
            </a:r>
          </a:p>
        </p:txBody>
      </p:sp>
    </p:spTree>
    <p:extLst>
      <p:ext uri="{BB962C8B-B14F-4D97-AF65-F5344CB8AC3E}">
        <p14:creationId xmlns:p14="http://schemas.microsoft.com/office/powerpoint/2010/main" val="2989480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504" y="2543732"/>
            <a:ext cx="8928992" cy="362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	</a:t>
            </a:r>
            <a:r>
              <a:rPr lang="nb-NO" sz="1400" dirty="0"/>
              <a:t>Sykkelloppemarked    </a:t>
            </a:r>
            <a:r>
              <a:rPr lang="nb-NO" dirty="0"/>
              <a:t>   	 </a:t>
            </a:r>
            <a:r>
              <a:rPr lang="nb-NO" sz="1400" dirty="0"/>
              <a:t>	</a:t>
            </a:r>
            <a:r>
              <a:rPr lang="nb-NO" sz="1400" dirty="0" err="1"/>
              <a:t>Utekino</a:t>
            </a:r>
            <a:r>
              <a:rPr lang="nb-NO" sz="1400" dirty="0"/>
              <a:t> på Gnisten	</a:t>
            </a:r>
            <a:r>
              <a:rPr lang="nb-NO" dirty="0"/>
              <a:t>	</a:t>
            </a:r>
            <a:r>
              <a:rPr lang="nb-NO" sz="1400" dirty="0"/>
              <a:t>Parsellhage</a:t>
            </a:r>
          </a:p>
        </p:txBody>
      </p:sp>
      <p:pic>
        <p:nvPicPr>
          <p:cNvPr id="4" name="Picture 2" descr="C:\Users\jk645\Pictures\2016-06-02 Parsell og foredrag\Parsell og foredrag 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28" y="995088"/>
            <a:ext cx="3165678" cy="158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jk645\Pictures\2017-05-30 Sykling uten alder og Leitet parkour\Sykling uten alder og Leitet parkour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38" y="3063371"/>
            <a:ext cx="2614587" cy="158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Områdesatsing Indre Laksevåg sitt bild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28032" b="24789"/>
          <a:stretch>
            <a:fillRect/>
          </a:stretch>
        </p:blipFill>
        <p:spPr bwMode="auto">
          <a:xfrm>
            <a:off x="383680" y="950816"/>
            <a:ext cx="2331719" cy="159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Områdesatsing Indre Laksevåg sitt bild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5" b="31400"/>
          <a:stretch>
            <a:fillRect/>
          </a:stretch>
        </p:blipFill>
        <p:spPr bwMode="auto">
          <a:xfrm>
            <a:off x="1104899" y="3063371"/>
            <a:ext cx="3165677" cy="158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xmlns="" id="{43963E03-1097-4C40-862A-59967937E7F1}"/>
              </a:ext>
            </a:extLst>
          </p:cNvPr>
          <p:cNvSpPr txBox="1">
            <a:spLocks/>
          </p:cNvSpPr>
          <p:nvPr/>
        </p:nvSpPr>
        <p:spPr>
          <a:xfrm>
            <a:off x="487680" y="4646348"/>
            <a:ext cx="8450581" cy="3627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		</a:t>
            </a:r>
            <a:r>
              <a:rPr lang="nb-NO" sz="1400" dirty="0"/>
              <a:t>Urban turløype </a:t>
            </a:r>
            <a:r>
              <a:rPr lang="nb-NO" dirty="0"/>
              <a:t>				</a:t>
            </a:r>
            <a:r>
              <a:rPr lang="nb-NO" sz="1400" dirty="0"/>
              <a:t>Sykling uten alder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xmlns="" id="{9FF2383A-A2F0-40C2-8D32-93ED1A66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76" y="234163"/>
            <a:ext cx="7886700" cy="828104"/>
          </a:xfrm>
        </p:spPr>
        <p:txBody>
          <a:bodyPr/>
          <a:lstStyle/>
          <a:p>
            <a:r>
              <a:rPr lang="nb-NO" dirty="0">
                <a:latin typeface="Calibri" panose="020F0502020204030204" pitchFamily="34" charset="0"/>
              </a:rPr>
              <a:t>Eksempler på aktiviteter i Indre Laksevåg </a:t>
            </a:r>
          </a:p>
        </p:txBody>
      </p:sp>
      <p:pic>
        <p:nvPicPr>
          <p:cNvPr id="1027" name="Picture 3" descr="\\adm.bgo\BK\Felles\Byraadsavdelingene\Byrådsavdeling for sosial bolig og områdesatsing\Felles\Områdesatsing\Indre Laksevåg\Bilder\2017 og 2018\2017-10-21 Utekino okt17\Utekino okt17 0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-1"/>
          <a:stretch/>
        </p:blipFill>
        <p:spPr bwMode="auto">
          <a:xfrm>
            <a:off x="2996242" y="995088"/>
            <a:ext cx="2315244" cy="154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84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k645\Pictures\2016-07-27 Juli 2016\Juli 2016 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61" y="2924900"/>
            <a:ext cx="3732496" cy="186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694659" y="480809"/>
            <a:ext cx="7801639" cy="554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/>
              <a:t>Lekeplasser, parkour og ballplass i Indre Laksevåg </a:t>
            </a:r>
          </a:p>
        </p:txBody>
      </p:sp>
      <p:pic>
        <p:nvPicPr>
          <p:cNvPr id="8" name="Picture 2" descr="C:\Users\jk645\Pictures\2016-08-23 August 2016\August 2016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r="22615" b="35873"/>
          <a:stretch>
            <a:fillRect/>
          </a:stretch>
        </p:blipFill>
        <p:spPr bwMode="auto">
          <a:xfrm>
            <a:off x="5780455" y="1140180"/>
            <a:ext cx="2467508" cy="165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jk645\Pictures\2016-05-31 Arne Abrahamsensvei lekeplass\Arne Abrahamsensvei lekeplass 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37" y="1140180"/>
            <a:ext cx="3314700" cy="1655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jk645\Pictures\Frydenbøveien lekeplass aug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37" y="2924900"/>
            <a:ext cx="3314700" cy="1864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60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69FC25E8-D716-4563-9EB8-E2A6B344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7819">
            <a:off x="4646800" y="1498810"/>
            <a:ext cx="1758671" cy="25455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xmlns="" id="{F7380395-B579-410F-B9BC-925C9CA54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41390" y="1211422"/>
            <a:ext cx="1923874" cy="27222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1" lon="0" rev="21299999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1CFC666E-CA81-4E60-816C-84AA2163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Forprosjekt Loddefjord og Olsvik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1D51F612-F97A-4567-A03A-C3A4AD123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89776"/>
            <a:ext cx="3886200" cy="2722245"/>
          </a:xfrm>
        </p:spPr>
        <p:txBody>
          <a:bodyPr/>
          <a:lstStyle/>
          <a:p>
            <a:r>
              <a:rPr lang="nb-NO" dirty="0"/>
              <a:t>Innbyggerundersøkelser </a:t>
            </a:r>
          </a:p>
          <a:p>
            <a:r>
              <a:rPr lang="nb-NO" dirty="0"/>
              <a:t>Barnetråkk </a:t>
            </a:r>
          </a:p>
          <a:p>
            <a:r>
              <a:rPr lang="nb-NO" dirty="0"/>
              <a:t>Kvalitative intervju</a:t>
            </a:r>
          </a:p>
          <a:p>
            <a:r>
              <a:rPr lang="nb-NO" dirty="0"/>
              <a:t>Befaringer, andre møter, statistikk etc. </a:t>
            </a:r>
          </a:p>
        </p:txBody>
      </p:sp>
    </p:spTree>
    <p:extLst>
      <p:ext uri="{BB962C8B-B14F-4D97-AF65-F5344CB8AC3E}">
        <p14:creationId xmlns:p14="http://schemas.microsoft.com/office/powerpoint/2010/main" val="3366970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xmlns="" id="{4458AD21-8845-4098-93F3-59A5B7E04F1F}"/>
              </a:ext>
            </a:extLst>
          </p:cNvPr>
          <p:cNvSpPr/>
          <p:nvPr/>
        </p:nvSpPr>
        <p:spPr>
          <a:xfrm>
            <a:off x="669982" y="1676697"/>
            <a:ext cx="4008411" cy="2238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altLang="nb-NO" sz="1400" dirty="0"/>
              <a:t>Kommunens metode for kartlegging av barn og unges bruk av uteområder.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altLang="nb-NO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altLang="nb-NO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altLang="nb-NO" sz="1400" dirty="0"/>
              <a:t>I </a:t>
            </a:r>
            <a:r>
              <a:rPr lang="nb-NO" altLang="nb-NO" sz="1400" dirty="0">
                <a:cs typeface="Arial" charset="0"/>
              </a:rPr>
              <a:t>Bergen deltar 6.klasse og 9.klasse.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altLang="nb-NO" sz="1400" dirty="0"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altLang="nb-NO" sz="1400" dirty="0"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altLang="nb-NO" sz="1400" dirty="0">
                <a:cs typeface="Arial" charset="0"/>
              </a:rPr>
              <a:t>Loddefjord, Vadmyra og </a:t>
            </a:r>
            <a:r>
              <a:rPr lang="nb-NO" altLang="nb-NO" sz="1400" dirty="0" err="1">
                <a:cs typeface="Arial" charset="0"/>
              </a:rPr>
              <a:t>Sandgotna</a:t>
            </a:r>
            <a:r>
              <a:rPr lang="nb-NO" altLang="nb-NO" sz="1400" dirty="0">
                <a:cs typeface="Arial" charset="0"/>
              </a:rPr>
              <a:t> skoler gjennomførte barnetråkk i mai-juni 2018.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altLang="nb-NO" sz="1400" dirty="0"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b-NO" altLang="nb-NO" sz="1400" dirty="0">
              <a:cs typeface="Arial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xmlns="" id="{A876C635-DF88-4A15-BF32-0D1B61FF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</p:spPr>
        <p:txBody>
          <a:bodyPr/>
          <a:lstStyle/>
          <a:p>
            <a:r>
              <a:rPr lang="nb-NO" dirty="0"/>
              <a:t>Barnetråkk i Loddefjord 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1AE30A77-BF08-4681-8CAF-55510D2AC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7819">
            <a:off x="4988140" y="606576"/>
            <a:ext cx="2716499" cy="3931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3843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E6D03167-8793-4182-9680-70268443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Liker – bør forbedres – unngår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xmlns="" id="{F0127DC2-3579-45F8-9564-69CE453DB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3" y="1441264"/>
            <a:ext cx="4460957" cy="2368735"/>
          </a:xfrm>
          <a:prstGeom prst="rect">
            <a:avLst/>
          </a:prstGeom>
        </p:spPr>
      </p:pic>
      <p:pic>
        <p:nvPicPr>
          <p:cNvPr id="6" name="Picture 2" descr="Barne tråkk 08">
            <a:extLst>
              <a:ext uri="{FF2B5EF4-FFF2-40B4-BE49-F238E27FC236}">
                <a16:creationId xmlns:a16="http://schemas.microsoft.com/office/drawing/2014/main" xmlns="" id="{10FCE6ED-18D4-4973-831F-0EB193B3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91" y="1441264"/>
            <a:ext cx="3730091" cy="247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793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Områdesatsing i Bergen kommune inspirert av arbeidet rundt </a:t>
            </a:r>
            <a:r>
              <a:rPr lang="nb-NO" dirty="0" err="1"/>
              <a:t>Damsgårdssundet</a:t>
            </a:r>
            <a:r>
              <a:rPr lang="nb-NO" dirty="0"/>
              <a:t>: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half" idx="2"/>
          </p:nvPr>
        </p:nvSpPr>
        <p:spPr>
          <a:xfrm>
            <a:off x="4278795" y="1791878"/>
            <a:ext cx="3886200" cy="304238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nb-NO" sz="1400" dirty="0"/>
              <a:t>Fokusområder:</a:t>
            </a:r>
          </a:p>
          <a:p>
            <a:pPr marL="0" indent="0">
              <a:buFontTx/>
              <a:buNone/>
              <a:defRPr/>
            </a:pPr>
            <a:endParaRPr lang="nb-NO" sz="1400" dirty="0"/>
          </a:p>
          <a:p>
            <a:pPr>
              <a:defRPr/>
            </a:pPr>
            <a:r>
              <a:rPr lang="nb-NO" sz="1400" dirty="0"/>
              <a:t>Fysisk og teknisk opprustning og utvikling</a:t>
            </a:r>
          </a:p>
          <a:p>
            <a:pPr>
              <a:defRPr/>
            </a:pPr>
            <a:r>
              <a:rPr lang="nb-NO" sz="1400" dirty="0"/>
              <a:t>Styrking av sosiale og kulturelle tiltak</a:t>
            </a:r>
          </a:p>
          <a:p>
            <a:pPr>
              <a:defRPr/>
            </a:pPr>
            <a:r>
              <a:rPr lang="nb-NO" sz="1400" dirty="0"/>
              <a:t>Etablere arenaer for dialog og samarbeid med beboere og aktører i området.</a:t>
            </a:r>
          </a:p>
          <a:p>
            <a:pPr marL="0" indent="0">
              <a:buNone/>
              <a:defRPr/>
            </a:pPr>
            <a:r>
              <a:rPr lang="nb-NO" altLang="nb-NO" sz="1400" b="1" dirty="0"/>
              <a:t>Utgangspunkt: Sak 319/12   behandlet i bystyret nov. 2012 og i juni 2017.</a:t>
            </a:r>
            <a:endParaRPr lang="nb-NO" sz="1400" b="1" dirty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BSBI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DDF27-DF38-48EF-82C3-50BA22C3EC8F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xmlns="" id="{8D2E90F7-5E49-42AD-9E69-7592487AA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3226" r="67191" b="7749"/>
          <a:stretch/>
        </p:blipFill>
        <p:spPr>
          <a:xfrm>
            <a:off x="1223963" y="1451760"/>
            <a:ext cx="2406983" cy="345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33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43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05" y="465679"/>
            <a:ext cx="6377765" cy="425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488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dm.bgo\BK\Felles\MBU\Barnetråkk\Loddefjord\Vadmyra-skole_6kl\Registrering\NR-Vadmyra skole-Oversik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41" y="1454114"/>
            <a:ext cx="2602055" cy="30508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229899" y="1005886"/>
            <a:ext cx="6684202" cy="475708"/>
          </a:xfrm>
        </p:spPr>
        <p:txBody>
          <a:bodyPr>
            <a:normAutofit fontScale="90000"/>
          </a:bodyPr>
          <a:lstStyle/>
          <a:p>
            <a:pPr algn="l"/>
            <a:r>
              <a:rPr lang="nb-NO" sz="2401" dirty="0"/>
              <a:t>  Vadmyra                   Loddefjord             </a:t>
            </a:r>
            <a:r>
              <a:rPr lang="nb-NO" sz="2401" dirty="0" err="1"/>
              <a:t>Sandgotna</a:t>
            </a:r>
            <a:r>
              <a:rPr lang="nb-NO" sz="2401" dirty="0"/>
              <a:t> </a:t>
            </a:r>
          </a:p>
        </p:txBody>
      </p:sp>
      <p:pic>
        <p:nvPicPr>
          <p:cNvPr id="1027" name="Picture 3" descr="\\adm.bgo\BK\Felles\MBU\Barnetråkk\Loddefjord\Loddefjord-skole_6kl\Registrering\Oversik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67" y="1454114"/>
            <a:ext cx="2602055" cy="3050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adm.bgo\BK\Felles\MBU\Barnetråkk\Loddefjord\Sandgotna-skole_9kl\Registrering\Kart1\Ark4_Oversik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4" y="1452198"/>
            <a:ext cx="2158925" cy="30527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tel 3"/>
          <p:cNvSpPr txBox="1">
            <a:spLocks/>
          </p:cNvSpPr>
          <p:nvPr/>
        </p:nvSpPr>
        <p:spPr>
          <a:xfrm>
            <a:off x="1431381" y="249569"/>
            <a:ext cx="6482720" cy="756317"/>
          </a:xfrm>
          <a:prstGeom prst="rect">
            <a:avLst/>
          </a:prstGeom>
        </p:spPr>
        <p:txBody>
          <a:bodyPr vert="horz" lIns="68601" tIns="34301" rIns="68601" bIns="34301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600" dirty="0"/>
              <a:t>Resultat barnetråkk Loddefjord</a:t>
            </a:r>
          </a:p>
        </p:txBody>
      </p:sp>
    </p:spTree>
    <p:extLst>
      <p:ext uri="{BB962C8B-B14F-4D97-AF65-F5344CB8AC3E}">
        <p14:creationId xmlns:p14="http://schemas.microsoft.com/office/powerpoint/2010/main" val="3082721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xmlns="" id="{F3D5DDD4-6DF9-49A1-A08A-083E9B1D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Barn og unge i Loddefjord ønsker seg: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xmlns="" id="{1896ED00-3F2E-4DFF-835B-520C1D362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396" y="1297809"/>
            <a:ext cx="3886200" cy="338344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Oppgradering av uteområder på skolene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Oppgradering av uteområdet på </a:t>
            </a:r>
            <a:r>
              <a:rPr lang="nb-NO" sz="1400" dirty="0" err="1"/>
              <a:t>Elvetun</a:t>
            </a:r>
            <a:r>
              <a:rPr lang="nb-NO" sz="1400" dirty="0"/>
              <a:t> kultur- og ungdomshus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Vedlikehold/oppgradering av lekeplasser i flere av borettslagene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Sandstrand med stupebrett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Nærmiljø/aktivtetsplass for eldre barn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Tryggere skoleveier og snarveier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Belysning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Trampoliner!</a:t>
            </a:r>
          </a:p>
          <a:p>
            <a:endParaRPr lang="nb-NO" dirty="0"/>
          </a:p>
        </p:txBody>
      </p:sp>
      <p:pic>
        <p:nvPicPr>
          <p:cNvPr id="17" name="Bilde 16" descr="Et bilde som inneholder utendørs, tre, natur, bakke&#10;&#10;Beskrivelse som er generert med svært høy visshet">
            <a:extLst>
              <a:ext uri="{FF2B5EF4-FFF2-40B4-BE49-F238E27FC236}">
                <a16:creationId xmlns:a16="http://schemas.microsoft.com/office/drawing/2014/main" xmlns="" id="{66A7438F-2558-409F-A9D3-FFC6FD124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4668" y="1493063"/>
            <a:ext cx="3770972" cy="28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1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4FA647A6-F4C4-4C8E-8524-55D26586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Snarveier, gangveier og bilveier </a:t>
            </a:r>
          </a:p>
        </p:txBody>
      </p:sp>
      <p:pic>
        <p:nvPicPr>
          <p:cNvPr id="8" name="Plassholder for innhold 7" descr="Et bilde som inneholder tre, utendørs, bygning&#10;&#10;Beskrivelse som er generert med svært høy visshet">
            <a:extLst>
              <a:ext uri="{FF2B5EF4-FFF2-40B4-BE49-F238E27FC236}">
                <a16:creationId xmlns:a16="http://schemas.microsoft.com/office/drawing/2014/main" xmlns="" id="{FCC3CB38-26C9-49CC-819A-A7FDF9C82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6977" y="1661012"/>
            <a:ext cx="3041650" cy="2281237"/>
          </a:xfrm>
        </p:spPr>
      </p:pic>
      <p:pic>
        <p:nvPicPr>
          <p:cNvPr id="14" name="Bilde 13" descr="Et bilde som inneholder himmel, utendørs, bygning&#10;&#10;Beskrivelse som er generert med høy visshet">
            <a:extLst>
              <a:ext uri="{FF2B5EF4-FFF2-40B4-BE49-F238E27FC236}">
                <a16:creationId xmlns:a16="http://schemas.microsoft.com/office/drawing/2014/main" xmlns="" id="{AEC707EA-AD14-47BE-93E5-F9FD27F22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0901" y="1661012"/>
            <a:ext cx="3041652" cy="2281239"/>
          </a:xfrm>
          <a:prstGeom prst="rect">
            <a:avLst/>
          </a:prstGeom>
        </p:spPr>
      </p:pic>
      <p:pic>
        <p:nvPicPr>
          <p:cNvPr id="16" name="Bilde 15" descr="Et bilde som inneholder tre, benk, utendørs, plante&#10;&#10;Beskrivelse som er generert med svært høy visshet">
            <a:extLst>
              <a:ext uri="{FF2B5EF4-FFF2-40B4-BE49-F238E27FC236}">
                <a16:creationId xmlns:a16="http://schemas.microsoft.com/office/drawing/2014/main" xmlns="" id="{A1268CCC-8FBF-41FA-9C58-C9F8DC8B0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708" y="1661012"/>
            <a:ext cx="3041653" cy="22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17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715378"/>
          </a:xfrm>
        </p:spPr>
        <p:txBody>
          <a:bodyPr/>
          <a:lstStyle/>
          <a:p>
            <a:pPr algn="ctr"/>
            <a:r>
              <a:rPr lang="nb-NO" dirty="0" err="1"/>
              <a:t>Elvetun</a:t>
            </a:r>
            <a:r>
              <a:rPr lang="nb-NO" dirty="0"/>
              <a:t> kulturhus</a:t>
            </a:r>
          </a:p>
        </p:txBody>
      </p:sp>
      <p:pic>
        <p:nvPicPr>
          <p:cNvPr id="5" name="Picture 3" descr="\\adm.bgo\BK\Felles\Byraadsavdelingene\Byrådsavdeling for sosial bolig og områdesatsing\Felles\Områdesatsing\Olsvik_Loddefjord\Barnetråkk 2018\Loddefjord 6.trinn\bilder\Gruppe Loddefjord Emilie\IMG_016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88" y="1168177"/>
            <a:ext cx="4311600" cy="32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458528" y="1246241"/>
            <a:ext cx="3896860" cy="275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622" indent="-1286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300" dirty="0"/>
              <a:t>Skate og være der</a:t>
            </a:r>
          </a:p>
          <a:p>
            <a:pPr marL="128622" indent="-1286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300" dirty="0" err="1"/>
              <a:t>Elvatun</a:t>
            </a:r>
            <a:r>
              <a:rPr lang="nb-NO" sz="1300" dirty="0"/>
              <a:t> kan bli finere </a:t>
            </a:r>
          </a:p>
          <a:p>
            <a:pPr marL="128622" indent="-1286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300" dirty="0"/>
              <a:t>Filmkurs og GG Bergen</a:t>
            </a:r>
          </a:p>
          <a:p>
            <a:pPr marL="128622" indent="-1286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300" dirty="0"/>
              <a:t>Basketballbanen må forbedres, ryddes i området </a:t>
            </a:r>
          </a:p>
          <a:p>
            <a:pPr marL="128622" indent="-1286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300" dirty="0"/>
              <a:t>Det er ment for barn og unge men det blir ofte observert voksne med alkohol der.  </a:t>
            </a:r>
          </a:p>
          <a:p>
            <a:pPr marL="128622" indent="-1286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300" dirty="0"/>
              <a:t>Mange aktivitetsmuligheter med et sosialt miljø</a:t>
            </a:r>
          </a:p>
          <a:p>
            <a:pPr marL="128622" indent="-12862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300" dirty="0"/>
              <a:t>Kunne fått inn mere lys og gjort stedet mere velkommen. Skummelt å gå her. </a:t>
            </a:r>
          </a:p>
        </p:txBody>
      </p:sp>
    </p:spTree>
    <p:extLst>
      <p:ext uri="{BB962C8B-B14F-4D97-AF65-F5344CB8AC3E}">
        <p14:creationId xmlns:p14="http://schemas.microsoft.com/office/powerpoint/2010/main" val="2574375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Grusplassen ved </a:t>
            </a:r>
            <a:r>
              <a:rPr lang="nb-NO" dirty="0" err="1"/>
              <a:t>Sandgotna</a:t>
            </a:r>
            <a:r>
              <a:rPr lang="nb-NO" dirty="0"/>
              <a:t> skole/Trialbanen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17500" y="1180058"/>
            <a:ext cx="4124827" cy="34349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Her er et stort område som er ganske tomt. Vi trenger noe gøy.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Vi vil ha trampoline, fotballbinge basketballbane og </a:t>
            </a:r>
            <a:r>
              <a:rPr lang="nb-NO" sz="1400" dirty="0" err="1"/>
              <a:t>parkour</a:t>
            </a:r>
            <a:r>
              <a:rPr lang="nb-NO" sz="1400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Masse plass til å leke og skog rundt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Lage lekeplass for de store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Det er en grusbane ingen er på. Vi vil ha trampoline og lekeplass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Narkomaner. Et sted hvor voksne/ ungdommer bruker rusmidler.  </a:t>
            </a:r>
          </a:p>
        </p:txBody>
      </p:sp>
      <p:pic>
        <p:nvPicPr>
          <p:cNvPr id="5122" name="Picture 2" descr="\\adm.bgo\BK\Felles\Byraadsavdelingene\Byrådsavdeling for sosial bolig og områdesatsing\Felles\Områdesatsing\Olsvik_Loddefjord\Barnetråkk 2018\Loddefjord 6.trinn\bilder\Gruppe Loddefjord Emilie\IMG_0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66" y="1346199"/>
            <a:ext cx="3982202" cy="29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09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Sandgotna</a:t>
            </a:r>
            <a:r>
              <a:rPr lang="nb-NO" dirty="0"/>
              <a:t> skole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369641"/>
            <a:ext cx="3886200" cy="3042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Bedre lekeplass utenfor skolen og større fotballbinge sånn at folk blir mere ute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Bingen på skolen er veldig liten. Vi vil ha større binge.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Her liker vi å være fordi vi har sjansen til å få nye venner og være med vennene våre.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Gjøre uteplassen større ved å fjerne litt av naturen. 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37906073-7207-4E93-9DCD-3BACADA2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24" y="1569244"/>
            <a:ext cx="3924376" cy="24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53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Vadmyra skole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003298"/>
            <a:ext cx="4464052" cy="542290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Bedre uteområde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Henge med venner og spille basket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Gøy å henge 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Flott møtested, lekeplass og mye plass til ballspill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Mer lekeapparater og binge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Få bedre basketballkurver. Få flere ting, et tomt område.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Mer moderne apparater, nye mål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Male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400" dirty="0"/>
              <a:t>Volleyball (sand), fotballbinge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nb-NO" sz="1400" dirty="0"/>
          </a:p>
          <a:p>
            <a:pPr lvl="0"/>
            <a:endParaRPr lang="nb-NO" sz="1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2" y="965199"/>
            <a:ext cx="3422648" cy="370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11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Loddefjord skole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1942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300" dirty="0"/>
              <a:t>Vi vil ha ny basketballkurv og mer aktiviteter i skoleområdet så barn vil være der i fritiden.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300" dirty="0"/>
              <a:t>Kunne vært bedre lekeplass og fotballbane.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300" dirty="0"/>
              <a:t>Kunne fått trampoline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300" dirty="0"/>
              <a:t>Kjedelig, mange sprøyter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300" dirty="0"/>
              <a:t>Gjøre mer barnevennlig på grunn av ungdommene drikker og masse flasker ligger igjen.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300" dirty="0"/>
              <a:t>Fikse hinderløypen. Når vi løper treffer vi bare busker. De må klippe buskene.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68" y="1180058"/>
            <a:ext cx="3029885" cy="333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1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86D360E0-73DA-47BB-8280-7F4106F7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/>
            </a:r>
            <a:br>
              <a:rPr lang="nb-NO" dirty="0"/>
            </a:br>
            <a:r>
              <a:rPr lang="nb-NO" dirty="0"/>
              <a:t>Hva fremmer og hemmer barn og unges </a:t>
            </a:r>
            <a:br>
              <a:rPr lang="nb-NO" dirty="0"/>
            </a:br>
            <a:r>
              <a:rPr lang="nb-NO" dirty="0"/>
              <a:t>trivsel i nærmiljøet?</a:t>
            </a:r>
            <a:br>
              <a:rPr lang="nb-NO" dirty="0"/>
            </a:b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89274C95-C4A4-49C8-80DE-0B5F8585D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2543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					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xmlns="" id="{864B26F8-5CE1-4DCF-815D-E259739EA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480192"/>
            <a:ext cx="3486150" cy="2428547"/>
          </a:xfrm>
        </p:spPr>
        <p:txBody>
          <a:bodyPr>
            <a:normAutofit/>
          </a:bodyPr>
          <a:lstStyle/>
          <a:p>
            <a:r>
              <a:rPr lang="nb-NO" dirty="0"/>
              <a:t>Belysning   </a:t>
            </a:r>
          </a:p>
          <a:p>
            <a:r>
              <a:rPr lang="nb-NO" dirty="0"/>
              <a:t>Rent og ryddig!</a:t>
            </a:r>
          </a:p>
          <a:p>
            <a:r>
              <a:rPr lang="nb-NO" dirty="0"/>
              <a:t>Åpent og tilgjengelig </a:t>
            </a:r>
          </a:p>
          <a:p>
            <a:r>
              <a:rPr lang="nb-NO" dirty="0"/>
              <a:t>Hengeplasser</a:t>
            </a:r>
          </a:p>
          <a:p>
            <a:r>
              <a:rPr lang="nb-NO" dirty="0"/>
              <a:t>Områder som innbyr til aktivitet</a:t>
            </a:r>
          </a:p>
          <a:p>
            <a:r>
              <a:rPr lang="nb-NO" dirty="0"/>
              <a:t>Være sammen med andre </a:t>
            </a:r>
          </a:p>
          <a:p>
            <a:r>
              <a:rPr lang="nb-NO" dirty="0"/>
              <a:t>Medvirke om innhold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5" name="Bilde 4" descr="Et bilde som inneholder utendørs, gress, bakke, gjerde&#10;&#10;Beskrivelse som er generert med svært høy visshet">
            <a:extLst>
              <a:ext uri="{FF2B5EF4-FFF2-40B4-BE49-F238E27FC236}">
                <a16:creationId xmlns:a16="http://schemas.microsoft.com/office/drawing/2014/main" xmlns="" id="{718F7523-9BFE-4F39-9FF3-A623A8C9F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42" y="1484615"/>
            <a:ext cx="4317416" cy="2428546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306095" y="3913161"/>
            <a:ext cx="2459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err="1"/>
              <a:t>Elvetun</a:t>
            </a:r>
            <a:r>
              <a:rPr lang="nb-NO" sz="1100" dirty="0"/>
              <a:t> 13.november 2018</a:t>
            </a:r>
          </a:p>
        </p:txBody>
      </p:sp>
    </p:spTree>
    <p:extLst>
      <p:ext uri="{BB962C8B-B14F-4D97-AF65-F5344CB8AC3E}">
        <p14:creationId xmlns:p14="http://schemas.microsoft.com/office/powerpoint/2010/main" val="1554305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46083"/>
            <a:ext cx="7886700" cy="82810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altLang="nb-NO" sz="2000" dirty="0"/>
              <a:t>         Privat/offentlig samarbeid, etablert i 2004/2005</a:t>
            </a:r>
            <a:br>
              <a:rPr lang="nb-NO" altLang="nb-NO" sz="2000" dirty="0"/>
            </a:br>
            <a:r>
              <a:rPr lang="nb-NO" altLang="nb-NO" sz="2000" dirty="0"/>
              <a:t>          Avsluttes 2016/ sluttrapport 2017.  </a:t>
            </a:r>
            <a:r>
              <a:rPr lang="nb-NO" altLang="nb-NO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Erfaringsgrunnlag.</a:t>
            </a:r>
          </a:p>
        </p:txBody>
      </p:sp>
      <p:pic>
        <p:nvPicPr>
          <p:cNvPr id="16386" name="Picture 4" descr="forsi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3150" y="1486359"/>
            <a:ext cx="3035300" cy="3087053"/>
          </a:xfrm>
        </p:spPr>
      </p:pic>
      <p:pic>
        <p:nvPicPr>
          <p:cNvPr id="1638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45039" y="1611414"/>
            <a:ext cx="3616325" cy="2836944"/>
          </a:xfrm>
        </p:spPr>
      </p:pic>
      <p:sp>
        <p:nvSpPr>
          <p:cNvPr id="16389" name="TekstSylinder 6"/>
          <p:cNvSpPr txBox="1">
            <a:spLocks noChangeArrowheads="1"/>
          </p:cNvSpPr>
          <p:nvPr/>
        </p:nvSpPr>
        <p:spPr bwMode="auto">
          <a:xfrm>
            <a:off x="5076826" y="4625815"/>
            <a:ext cx="3743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altLang="nb-NO" sz="1000" b="1">
                <a:solidFill>
                  <a:srgbClr val="606060"/>
                </a:solidFill>
                <a:ea typeface="ＭＳ Ｐゴシック" pitchFamily="34" charset="-128"/>
              </a:rPr>
              <a:t>Damsgård:</a:t>
            </a:r>
            <a:br>
              <a:rPr lang="nb-NO" altLang="nb-NO" sz="1000" b="1">
                <a:solidFill>
                  <a:srgbClr val="606060"/>
                </a:solidFill>
                <a:ea typeface="ＭＳ Ｐゴシック" pitchFamily="34" charset="-128"/>
              </a:rPr>
            </a:br>
            <a:r>
              <a:rPr lang="nb-NO" altLang="nb-NO" sz="1000">
                <a:solidFill>
                  <a:srgbClr val="606060"/>
                </a:solidFill>
                <a:ea typeface="ＭＳ Ｐゴシック" pitchFamily="34" charset="-128"/>
              </a:rPr>
              <a:t>Viktige grep: Broen, Markusplassen, Løvstien, Nygårdsparken, Tverrforbindelser</a:t>
            </a:r>
            <a:endParaRPr lang="nb-NO" altLang="nb-NO" sz="100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BSBI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92524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863DD5F4-941C-4551-B1A6-E3D9B3D0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6.trinn vår 2018 på Vadmyra skole har fasiten:</a:t>
            </a:r>
          </a:p>
        </p:txBody>
      </p:sp>
      <p:pic>
        <p:nvPicPr>
          <p:cNvPr id="4" name="Bild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29933"/>
            <a:ext cx="7176295" cy="331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6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217"/>
            <a:ext cx="7886700" cy="828104"/>
          </a:xfrm>
        </p:spPr>
        <p:txBody>
          <a:bodyPr>
            <a:normAutofit fontScale="90000"/>
          </a:bodyPr>
          <a:lstStyle/>
          <a:p>
            <a:r>
              <a:rPr lang="nb-NO" altLang="nb-NO" sz="2900" dirty="0"/>
              <a:t/>
            </a:r>
            <a:br>
              <a:rPr lang="nb-NO" altLang="nb-NO" sz="2900" dirty="0"/>
            </a:br>
            <a:r>
              <a:rPr lang="nb-NO" altLang="nb-NO" sz="2900" dirty="0"/>
              <a:t>Private og offentlige tiltak:</a:t>
            </a:r>
            <a:r>
              <a:rPr lang="nb-NO" altLang="nb-NO" sz="2900" dirty="0">
                <a:solidFill>
                  <a:srgbClr val="990000"/>
                </a:solidFill>
              </a:rPr>
              <a:t> </a:t>
            </a:r>
            <a:br>
              <a:rPr lang="nb-NO" altLang="nb-NO" sz="2900" dirty="0">
                <a:solidFill>
                  <a:srgbClr val="990000"/>
                </a:solidFill>
              </a:rPr>
            </a:br>
            <a:r>
              <a:rPr lang="nb-NO" altLang="nb-NO" sz="2900" dirty="0">
                <a:solidFill>
                  <a:srgbClr val="990000"/>
                </a:solidFill>
              </a:rPr>
              <a:t>  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r>
              <a:rPr lang="nb-NO" altLang="nb-NO" sz="4900" dirty="0"/>
              <a:t>      	Demokrati – medvirkning og ansvar</a:t>
            </a:r>
          </a:p>
          <a:p>
            <a:pPr>
              <a:lnSpc>
                <a:spcPct val="80000"/>
              </a:lnSpc>
            </a:pPr>
            <a:endParaRPr lang="nb-NO" altLang="nb-NO" sz="4900" dirty="0"/>
          </a:p>
          <a:p>
            <a:pPr>
              <a:lnSpc>
                <a:spcPct val="80000"/>
              </a:lnSpc>
            </a:pPr>
            <a:r>
              <a:rPr lang="nb-NO" altLang="nb-NO" sz="4900" dirty="0"/>
              <a:t>	Infrastruktur. Kvalitet, miljø, energi og universell utforming</a:t>
            </a:r>
          </a:p>
          <a:p>
            <a:pPr>
              <a:lnSpc>
                <a:spcPct val="80000"/>
              </a:lnSpc>
            </a:pPr>
            <a:endParaRPr lang="nb-NO" altLang="nb-NO" sz="4900" dirty="0"/>
          </a:p>
          <a:p>
            <a:pPr>
              <a:lnSpc>
                <a:spcPct val="80000"/>
              </a:lnSpc>
            </a:pPr>
            <a:r>
              <a:rPr lang="nb-NO" altLang="nb-NO" sz="4900" dirty="0"/>
              <a:t>	Boligprogram, bolig- og områdeforvaltning</a:t>
            </a:r>
          </a:p>
          <a:p>
            <a:pPr>
              <a:lnSpc>
                <a:spcPct val="80000"/>
              </a:lnSpc>
            </a:pPr>
            <a:endParaRPr lang="nb-NO" altLang="nb-NO" sz="4900" dirty="0"/>
          </a:p>
          <a:p>
            <a:pPr>
              <a:lnSpc>
                <a:spcPct val="80000"/>
              </a:lnSpc>
            </a:pPr>
            <a:r>
              <a:rPr lang="nb-NO" altLang="nb-NO" sz="4900" dirty="0"/>
              <a:t>	Skolebygget som et ”bankende hjerte” i lokalsamfunnet</a:t>
            </a:r>
          </a:p>
          <a:p>
            <a:pPr>
              <a:lnSpc>
                <a:spcPct val="80000"/>
              </a:lnSpc>
            </a:pPr>
            <a:endParaRPr lang="nb-NO" altLang="nb-NO" sz="4900" dirty="0"/>
          </a:p>
          <a:p>
            <a:pPr>
              <a:lnSpc>
                <a:spcPct val="80000"/>
              </a:lnSpc>
            </a:pPr>
            <a:r>
              <a:rPr lang="nb-NO" altLang="nb-NO" sz="4900" dirty="0"/>
              <a:t>	Nærings- og kulturutvikling. Etablering av arbeidsplasser</a:t>
            </a:r>
          </a:p>
          <a:p>
            <a:pPr>
              <a:lnSpc>
                <a:spcPct val="80000"/>
              </a:lnSpc>
            </a:pPr>
            <a:endParaRPr lang="nb-NO" altLang="nb-NO" sz="4900" dirty="0"/>
          </a:p>
          <a:p>
            <a:pPr>
              <a:lnSpc>
                <a:spcPct val="80000"/>
              </a:lnSpc>
            </a:pPr>
            <a:r>
              <a:rPr lang="nb-NO" altLang="nb-NO" sz="4900" dirty="0"/>
              <a:t>	Modernisert oppgaveløsning innenfor helse- og velferdsområdet</a:t>
            </a:r>
          </a:p>
          <a:p>
            <a:pPr>
              <a:lnSpc>
                <a:spcPct val="80000"/>
              </a:lnSpc>
            </a:pPr>
            <a:endParaRPr lang="nb-NO" altLang="nb-NO" sz="4900" dirty="0"/>
          </a:p>
          <a:p>
            <a:pPr>
              <a:lnSpc>
                <a:spcPct val="80000"/>
              </a:lnSpc>
            </a:pPr>
            <a:r>
              <a:rPr lang="nb-NO" altLang="nb-NO" sz="4900" dirty="0"/>
              <a:t>	Kompetanseutvikling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b-NO" altLang="nb-NO" sz="4000" dirty="0"/>
              <a:t>Totalt investerer kommunen mer enn 400 mill. i området. Pilotprosjekt og er en viktig referanse for det videre arbeidet med områdesatsing.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b-NO" altLang="nb-NO" sz="4000" dirty="0">
                <a:solidFill>
                  <a:srgbClr val="FF0000"/>
                </a:solidFill>
              </a:rPr>
              <a:t>Levekårssonen Solheim Nord er integrert i programmet</a:t>
            </a:r>
            <a:r>
              <a:rPr lang="nb-NO" altLang="nb-NO" sz="4000" dirty="0"/>
              <a:t>.</a:t>
            </a: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BSBI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773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Hovedtrekk ved arbeidet: </a:t>
            </a:r>
            <a:br>
              <a:rPr lang="nb-NO" dirty="0"/>
            </a:br>
            <a:r>
              <a:rPr lang="nb-NO" sz="1800" dirty="0"/>
              <a:t>(Ekstern evaluering v/</a:t>
            </a:r>
            <a:r>
              <a:rPr lang="nb-NO" sz="1800" dirty="0" err="1"/>
              <a:t>Asplan</a:t>
            </a:r>
            <a:r>
              <a:rPr lang="nb-NO" sz="1800" dirty="0"/>
              <a:t> </a:t>
            </a:r>
            <a:r>
              <a:rPr lang="nb-NO" sz="1800" dirty="0" err="1"/>
              <a:t>Viak</a:t>
            </a:r>
            <a:r>
              <a:rPr lang="nb-NO" sz="1800" dirty="0"/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En egnet måte å samarbeid på for å bidra til bedre levekårsutvikling og transformasjon av sjøfronten.</a:t>
            </a:r>
          </a:p>
          <a:p>
            <a:endParaRPr lang="nb-NO" dirty="0"/>
          </a:p>
          <a:p>
            <a:r>
              <a:rPr lang="nb-NO" dirty="0"/>
              <a:t>Markedsdrevet utvikling og offentlig innsats sees i sammenheng</a:t>
            </a:r>
          </a:p>
          <a:p>
            <a:r>
              <a:rPr lang="nb-NO" dirty="0"/>
              <a:t>Samarbeid med næringslivet</a:t>
            </a:r>
          </a:p>
          <a:p>
            <a:r>
              <a:rPr lang="nb-NO" dirty="0"/>
              <a:t>Utløse statlige midler</a:t>
            </a:r>
          </a:p>
          <a:p>
            <a:r>
              <a:rPr lang="nb-NO" dirty="0"/>
              <a:t>Samordne kommunal sektor</a:t>
            </a:r>
          </a:p>
          <a:p>
            <a:r>
              <a:rPr lang="nb-NO" dirty="0"/>
              <a:t>Sterkt engasjement, lokalt, politisk og administrativt</a:t>
            </a:r>
          </a:p>
        </p:txBody>
      </p:sp>
    </p:spTree>
    <p:extLst>
      <p:ext uri="{BB962C8B-B14F-4D97-AF65-F5344CB8AC3E}">
        <p14:creationId xmlns:p14="http://schemas.microsoft.com/office/powerpoint/2010/main" val="266469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glemmer fort….</a:t>
            </a:r>
          </a:p>
        </p:txBody>
      </p:sp>
      <p:pic>
        <p:nvPicPr>
          <p:cNvPr id="54276" name="Picture 4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224361"/>
            <a:ext cx="6055568" cy="3405977"/>
          </a:xfrm>
          <a:prstGeom prst="rect">
            <a:avLst/>
          </a:prstGeom>
          <a:noFill/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BSBI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295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11939EF-2C93-428B-ACA3-A4396B19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Fløttmannsplassen</a:t>
            </a:r>
          </a:p>
        </p:txBody>
      </p:sp>
      <p:pic>
        <p:nvPicPr>
          <p:cNvPr id="4" name="Picture 2" descr="\\adm.bgo\BK\Felles\Byraadsavdelingene\Byrådsavdeling for sosial bolig og områdesatsing\Felles\Områdesatsing\åpning av småpudden\arrangementet var en folkefest.JPG">
            <a:extLst>
              <a:ext uri="{FF2B5EF4-FFF2-40B4-BE49-F238E27FC236}">
                <a16:creationId xmlns:a16="http://schemas.microsoft.com/office/drawing/2014/main" xmlns="" id="{CE38A495-568D-426D-A0FA-16EAA574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56" y="1180058"/>
            <a:ext cx="4891087" cy="323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88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Klaffene ned: </a:t>
            </a:r>
            <a:r>
              <a:rPr lang="nb-NO" dirty="0" err="1"/>
              <a:t>Småpudden</a:t>
            </a: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BSBI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9</a:t>
            </a:fld>
            <a:endParaRPr lang="nb-NO"/>
          </a:p>
        </p:txBody>
      </p:sp>
      <p:pic>
        <p:nvPicPr>
          <p:cNvPr id="4098" name="Picture 2" descr="\\adm.bgo\BK\Felles\Byraadsavdelingene\Byrådsavdeling for sosial bolig og områdesatsing\Felles\Områdesatsing\åpning av småpudden\Folkehav og b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74" y="1113934"/>
            <a:ext cx="7160641" cy="35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47378"/>
      </p:ext>
    </p:extLst>
  </p:cSld>
  <p:clrMapOvr>
    <a:masterClrMapping/>
  </p:clrMapOvr>
</p:sld>
</file>

<file path=ppt/theme/theme1.xml><?xml version="1.0" encoding="utf-8"?>
<a:theme xmlns:a="http://schemas.openxmlformats.org/drawingml/2006/main" name="PPT_norsk">
  <a:themeElements>
    <a:clrScheme name="Bergen kommune">
      <a:dk1>
        <a:sysClr val="windowText" lastClr="000000"/>
      </a:dk1>
      <a:lt1>
        <a:sysClr val="window" lastClr="FFFFFF"/>
      </a:lt1>
      <a:dk2>
        <a:srgbClr val="BC0615"/>
      </a:dk2>
      <a:lt2>
        <a:srgbClr val="BF9D23"/>
      </a:lt2>
      <a:accent1>
        <a:srgbClr val="BC0615"/>
      </a:accent1>
      <a:accent2>
        <a:srgbClr val="BF9D23"/>
      </a:accent2>
      <a:accent3>
        <a:srgbClr val="5E020A"/>
      </a:accent3>
      <a:accent4>
        <a:srgbClr val="8F751A"/>
      </a:accent4>
      <a:accent5>
        <a:srgbClr val="F94755"/>
      </a:accent5>
      <a:accent6>
        <a:srgbClr val="F6EDCE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PT_norsk.potx" id="{86D7C2E3-80B4-4843-A112-DB90E0D9A8A9}" vid="{E05C6FC8-F2A8-4791-8993-77E11194EFF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PPT_norsk</Template>
  <TotalTime>223</TotalTime>
  <Words>1760</Words>
  <Application>Microsoft Office PowerPoint</Application>
  <PresentationFormat>Egendefinert</PresentationFormat>
  <Paragraphs>299</Paragraphs>
  <Slides>40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40</vt:i4>
      </vt:variant>
    </vt:vector>
  </HeadingPairs>
  <TitlesOfParts>
    <vt:vector size="41" baseType="lpstr">
      <vt:lpstr>PPT_norsk</vt:lpstr>
      <vt:lpstr>Barn og unges opplevelser av sitt nærmiljø   Mary økland cecilie krohn</vt:lpstr>
      <vt:lpstr>Disposisjon</vt:lpstr>
      <vt:lpstr>Områdesatsing i Bergen kommune inspirert av arbeidet rundt Damsgårdssundet:</vt:lpstr>
      <vt:lpstr>         Privat/offentlig samarbeid, etablert i 2004/2005           Avsluttes 2016/ sluttrapport 2017.  Erfaringsgrunnlag.</vt:lpstr>
      <vt:lpstr> Private og offentlige tiltak:    </vt:lpstr>
      <vt:lpstr>Hovedtrekk ved arbeidet:  (Ekstern evaluering v/Asplan Viak)</vt:lpstr>
      <vt:lpstr>Vi glemmer fort….</vt:lpstr>
      <vt:lpstr>Fløttmannsplassen</vt:lpstr>
      <vt:lpstr>Klaffene ned: Småpudden</vt:lpstr>
      <vt:lpstr>Levekår og velferd:</vt:lpstr>
      <vt:lpstr>Perspektiv:</vt:lpstr>
      <vt:lpstr>Kjennetegn ved områdesatsing: Medvirkning</vt:lpstr>
      <vt:lpstr>Barnetråkkregistrering i området:</vt:lpstr>
      <vt:lpstr>Ungdomsperspektivet:</vt:lpstr>
      <vt:lpstr>Parkour i Indre Laksevåg </vt:lpstr>
      <vt:lpstr>Hvordan jobber vi i områdene?</vt:lpstr>
      <vt:lpstr>Organisering av områdesatsingen i Bergen kommune:</vt:lpstr>
      <vt:lpstr> Eksempler på aktiviteter </vt:lpstr>
      <vt:lpstr>Nærmiljøarrangementer</vt:lpstr>
      <vt:lpstr>Sommer på Løvstakken</vt:lpstr>
      <vt:lpstr>Frivillighetsløftet i Ytre Arna </vt:lpstr>
      <vt:lpstr>PowerPoint-presentasjon</vt:lpstr>
      <vt:lpstr>«Et attraktivt, trygt og fargerikt Ytre Arna»</vt:lpstr>
      <vt:lpstr>Belysningsprosjekt</vt:lpstr>
      <vt:lpstr>Eksempler på aktiviteter i Indre Laksevåg </vt:lpstr>
      <vt:lpstr>PowerPoint-presentasjon</vt:lpstr>
      <vt:lpstr>Forprosjekt Loddefjord og Olsvik</vt:lpstr>
      <vt:lpstr>Barnetråkk i Loddefjord  </vt:lpstr>
      <vt:lpstr>Liker – bør forbedres – unngår </vt:lpstr>
      <vt:lpstr>PowerPoint-presentasjon</vt:lpstr>
      <vt:lpstr>  Vadmyra                   Loddefjord             Sandgotna </vt:lpstr>
      <vt:lpstr>Barn og unge i Loddefjord ønsker seg: </vt:lpstr>
      <vt:lpstr>Snarveier, gangveier og bilveier </vt:lpstr>
      <vt:lpstr>Elvetun kulturhus</vt:lpstr>
      <vt:lpstr>Grusplassen ved Sandgotna skole/Trialbanen </vt:lpstr>
      <vt:lpstr>Sandgotna skole</vt:lpstr>
      <vt:lpstr>Vadmyra skole </vt:lpstr>
      <vt:lpstr>Loddefjord skole </vt:lpstr>
      <vt:lpstr> Hva fremmer og hemmer barn og unges  trivsel i nærmiljøet?  </vt:lpstr>
      <vt:lpstr>6.trinn vår 2018 på Vadmyra skole har fasiten:</vt:lpstr>
    </vt:vector>
  </TitlesOfParts>
  <Company>Bergen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</dc:title>
  <dc:creator>Solberg Anfinsen, Marius</dc:creator>
  <cp:lastModifiedBy>Krohn, Cecilie</cp:lastModifiedBy>
  <cp:revision>26</cp:revision>
  <dcterms:created xsi:type="dcterms:W3CDTF">2016-01-27T10:13:08Z</dcterms:created>
  <dcterms:modified xsi:type="dcterms:W3CDTF">2018-11-15T17:41:31Z</dcterms:modified>
</cp:coreProperties>
</file>